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2" r:id="rId5"/>
    <p:sldId id="264" r:id="rId6"/>
    <p:sldId id="266" r:id="rId7"/>
    <p:sldId id="267" r:id="rId8"/>
    <p:sldId id="270" r:id="rId9"/>
    <p:sldId id="271" r:id="rId10"/>
    <p:sldId id="273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94694"/>
  </p:normalViewPr>
  <p:slideViewPr>
    <p:cSldViewPr snapToGrid="0">
      <p:cViewPr varScale="1">
        <p:scale>
          <a:sx n="121" d="100"/>
          <a:sy n="121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30A7D-D097-2747-9AD6-69003A3F72E5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1E1FC-A453-8148-B79C-C095D60C0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9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44ED9-158D-AC79-BE6F-D669A30A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DFC14-287B-D9AD-B809-A9EE6D3E9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0444E-83FB-E8D6-177B-B1C1A536F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2,38, </a:t>
            </a:r>
          </a:p>
          <a:p>
            <a:r>
              <a:rPr lang="en-US" dirty="0"/>
              <a:t>44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C18CA-6ED8-4A72-4737-CB978CA30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1E1FC-A453-8148-B79C-C095D60C0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1E1FC-A453-8148-B79C-C095D60C0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EAEC-3EFD-0B94-EFE1-73FE5B368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EF1E5-7739-CB86-E06E-2A268B2D4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52F27-5F5B-482D-9237-B5A26BD4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CE02-1922-A32E-87F1-EA3262C9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D1A0-77CB-B379-102A-97BA97F7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937A-789F-8E06-A487-9A29DE90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B1ECD-1865-364A-E41D-6C20B0011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FC97F-FC0E-EC46-AC60-EF5EA937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E31C-05BA-597D-CE79-CA498D39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6A90D-5AFD-8D42-D666-275D6D47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BD2AB-836D-934D-E23A-CB114C15B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E6303-FFC0-C8D2-78EC-7CF9C4A43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D9F97-AA8C-98E8-839D-8F9B11D4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36545-B500-AD3B-8A18-27DC5846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04E6B-DE8B-D27A-C70D-6D308EFE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0BF4B-C6BB-5BFE-BE81-421C6910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8F42-71C2-169D-4297-44A8855D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ED4D0-A3ED-902D-5AD9-A9490C01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5F3B9-C5FA-BD11-B535-DA9D1C76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9EC97-21AF-0623-75C4-39F5DF57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8846-44B4-26BD-546D-E860C893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51CAF-6731-5E79-6267-0BE0D9660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9D5E-7C62-F4D5-3BD2-BF7372EC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F639-1837-07A7-F5A7-26211619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D40C5-2A68-4518-7DCF-A435746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BE45-4858-B315-45A6-359707E0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64B0-B0C2-0232-2E24-CC2ADD004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0DC7C-B392-A780-37AD-EAC5DEA9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21A22-B250-B0BF-76B5-6D640784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269A-C759-587C-0EDB-3D5CDF57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DDA38-A0E2-EB0B-CD76-62C6C0B8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2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4D3-CFBB-A75E-EF6C-C9ACFC56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5F766-9DA4-1D5F-39AB-28F92A0D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2E5F5-0B44-DCD7-706F-47B4B891E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920E6-01C2-D145-2D99-D6CB4E529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6AFE5-DC08-9314-19FF-FF33FD270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267FF-E550-1A82-FBC7-26AFFEB8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6B850-56FF-CCA5-58CE-931378F8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DDB15-1CAB-3846-AA46-FF497EAB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AF12-7C07-1DCF-C586-584F0234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50FF2-12A3-09F1-8483-36B06486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B6D8C-AA2C-D546-EA92-6266AFF5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8AD51-3BDE-6CF7-8360-62F5CB40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6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81C649-F4A9-C222-7505-E50C9EFA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F472A-FD35-70DD-DC25-F7D81249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50B2A-B451-E5FE-C690-48E98572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F7C2-BEDD-DC48-3B86-0D3C6EC3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17BDB-FBB6-D475-CAFA-D54B705A3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FFEE2-47BD-9A2B-BAA5-43576115A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49CDF-DAD5-8595-19D8-3D931629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C156-3E0E-8D0F-5019-FDF4D79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E4A47-4D73-036A-7A06-7A1A144E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7499-2D09-E72E-7211-EC00DF0C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60086-E5B5-FDAE-9BA3-3A2B326AE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D3A8D-FA63-A3C8-00D3-EBB93FF2B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849BD-864A-FD12-39CE-814BDD35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322A4-368D-2E38-E8F8-6378862B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FF01C-1F09-DACA-3449-11464C51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CAF29-5DF5-A985-41DA-86D6D272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54EC6-C688-92A8-121A-0B0715D1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8FDC-9BFD-AA51-A2F8-C4B70A11C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D14AA-5B78-7F4B-AB0F-4FD50DD5D1CA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33ED0-1F21-CF2A-E57B-4131DD749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6071-DC63-7FD4-E34C-58D6B33D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5C7895-106B-1644-A269-A8D9BD4F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7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ofscience.com/wos/woscc/summary/41803267-dc6d-4895-a974-1ae5d9be89b8-0170c16611/relevance/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8088DC-FD8F-F006-2444-767C8C5F1354}"/>
              </a:ext>
            </a:extLst>
          </p:cNvPr>
          <p:cNvSpPr/>
          <p:nvPr/>
        </p:nvSpPr>
        <p:spPr>
          <a:xfrm>
            <a:off x="3394841" y="998483"/>
            <a:ext cx="4876800" cy="522364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FAF85-B210-735A-DB6B-5A4893135898}"/>
              </a:ext>
            </a:extLst>
          </p:cNvPr>
          <p:cNvSpPr txBox="1"/>
          <p:nvPr/>
        </p:nvSpPr>
        <p:spPr>
          <a:xfrm>
            <a:off x="4566744" y="1346636"/>
            <a:ext cx="257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DCD35F-9A2A-9F0F-4B51-01B15C2A52B2}"/>
              </a:ext>
            </a:extLst>
          </p:cNvPr>
          <p:cNvSpPr/>
          <p:nvPr/>
        </p:nvSpPr>
        <p:spPr>
          <a:xfrm>
            <a:off x="4088525" y="1850226"/>
            <a:ext cx="3499944" cy="43718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D6318-69F4-4354-67E3-D434641CAE62}"/>
              </a:ext>
            </a:extLst>
          </p:cNvPr>
          <p:cNvSpPr txBox="1"/>
          <p:nvPr/>
        </p:nvSpPr>
        <p:spPr>
          <a:xfrm>
            <a:off x="4566744" y="2278724"/>
            <a:ext cx="257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A33BFD-5DF4-4B98-B6B6-D93FF8B460BA}"/>
              </a:ext>
            </a:extLst>
          </p:cNvPr>
          <p:cNvSpPr/>
          <p:nvPr/>
        </p:nvSpPr>
        <p:spPr>
          <a:xfrm>
            <a:off x="4545724" y="2876392"/>
            <a:ext cx="2575034" cy="3345732"/>
          </a:xfrm>
          <a:prstGeom prst="ellipse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A7A63-54A3-6C04-C59B-01D50F50483D}"/>
              </a:ext>
            </a:extLst>
          </p:cNvPr>
          <p:cNvSpPr txBox="1"/>
          <p:nvPr/>
        </p:nvSpPr>
        <p:spPr>
          <a:xfrm>
            <a:off x="4545723" y="3305908"/>
            <a:ext cx="257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511019-88D5-2BDA-C66F-BB9E26EBF473}"/>
              </a:ext>
            </a:extLst>
          </p:cNvPr>
          <p:cNvSpPr/>
          <p:nvPr/>
        </p:nvSpPr>
        <p:spPr>
          <a:xfrm>
            <a:off x="5407568" y="4386937"/>
            <a:ext cx="914402" cy="80748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B167C2-39CA-110A-507A-F9CAB636E887}"/>
              </a:ext>
            </a:extLst>
          </p:cNvPr>
          <p:cNvSpPr/>
          <p:nvPr/>
        </p:nvSpPr>
        <p:spPr>
          <a:xfrm>
            <a:off x="5423336" y="5297965"/>
            <a:ext cx="851341" cy="820616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VLM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17BA57-8E07-A317-A159-F7235BFC3184}"/>
              </a:ext>
            </a:extLst>
          </p:cNvPr>
          <p:cNvSpPr/>
          <p:nvPr/>
        </p:nvSpPr>
        <p:spPr>
          <a:xfrm>
            <a:off x="4939862" y="3809498"/>
            <a:ext cx="1818290" cy="24126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E6B0B-6F19-2F96-D241-2421B545A0A1}"/>
              </a:ext>
            </a:extLst>
          </p:cNvPr>
          <p:cNvSpPr txBox="1"/>
          <p:nvPr/>
        </p:nvSpPr>
        <p:spPr>
          <a:xfrm>
            <a:off x="4577252" y="4004126"/>
            <a:ext cx="257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Gen-AI</a:t>
            </a:r>
          </a:p>
        </p:txBody>
      </p:sp>
    </p:spTree>
    <p:extLst>
      <p:ext uri="{BB962C8B-B14F-4D97-AF65-F5344CB8AC3E}">
        <p14:creationId xmlns:p14="http://schemas.microsoft.com/office/powerpoint/2010/main" val="29108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4805-616F-E2D1-F3A4-0C5D30B0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Scopus – resulted in 418 initial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D712-00AE-E4E2-9461-199B9F934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Scopus – search time was 2020-2025 (Feb)</a:t>
            </a:r>
          </a:p>
          <a:p>
            <a:r>
              <a:rPr lang="en-US" dirty="0"/>
              <a:t>Query search</a:t>
            </a:r>
          </a:p>
          <a:p>
            <a:r>
              <a:rPr lang="en-US" dirty="0"/>
              <a:t>Subject area: Engineering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Article and Conference Proceedings</a:t>
            </a:r>
          </a:p>
        </p:txBody>
      </p:sp>
    </p:spTree>
    <p:extLst>
      <p:ext uri="{BB962C8B-B14F-4D97-AF65-F5344CB8AC3E}">
        <p14:creationId xmlns:p14="http://schemas.microsoft.com/office/powerpoint/2010/main" val="175480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4D73-E0A5-5C93-D532-DF4AB3C0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of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DE9C-4A85-1239-1ECC-50590609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https://www.webofscience.com/wos/woscc/summary/41803267-dc6d-4895-a974-1ae5d9be89b8-0170c16611/relevance/1</a:t>
            </a:r>
            <a:endParaRPr lang="en-US" dirty="0"/>
          </a:p>
          <a:p>
            <a:r>
              <a:rPr lang="en-US" dirty="0"/>
              <a:t>TS=(“large language model” OR “LLM” OR “LLM-based” OR “GPT” OR “ChatGPT” OR “vision language model” OR “VLM” OR “multimodal AI” OR “multimodal language model” OR “Generative AI” OR “Generative models”)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TS=(“construction” OR “construction management” OR “construction industry” OR “construction automation”)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B3FC-A866-EAD2-647D-8F17EA86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of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FD99-2D6C-E2AF-9309-39F4DF21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Scopus – search time was 2020-2025 (Feb)</a:t>
            </a:r>
          </a:p>
          <a:p>
            <a:r>
              <a:rPr lang="en-US" dirty="0"/>
              <a:t>Query search</a:t>
            </a:r>
          </a:p>
          <a:p>
            <a:r>
              <a:rPr lang="en-US" dirty="0"/>
              <a:t>Research area: Engineering, Construction Building Technology</a:t>
            </a:r>
          </a:p>
          <a:p>
            <a:r>
              <a:rPr lang="en-US" dirty="0"/>
              <a:t>English</a:t>
            </a:r>
          </a:p>
          <a:p>
            <a:r>
              <a:rPr lang="en-US" dirty="0"/>
              <a:t>Article and Conference Proceedings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73497D5B-8588-39B7-7BC6-8AACA43B987C}"/>
              </a:ext>
            </a:extLst>
          </p:cNvPr>
          <p:cNvSpPr/>
          <p:nvPr/>
        </p:nvSpPr>
        <p:spPr>
          <a:xfrm>
            <a:off x="2926185" y="1195205"/>
            <a:ext cx="893379" cy="1072055"/>
          </a:xfrm>
          <a:prstGeom prst="ca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3E2C9-2BA3-8F7B-6D71-FC27382DA782}"/>
              </a:ext>
            </a:extLst>
          </p:cNvPr>
          <p:cNvSpPr txBox="1"/>
          <p:nvPr/>
        </p:nvSpPr>
        <p:spPr>
          <a:xfrm>
            <a:off x="3005012" y="2424914"/>
            <a:ext cx="206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External Knowledge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5DA48F-E62B-E825-21CB-A2194D6F57E8}"/>
              </a:ext>
            </a:extLst>
          </p:cNvPr>
          <p:cNvSpPr/>
          <p:nvPr/>
        </p:nvSpPr>
        <p:spPr>
          <a:xfrm>
            <a:off x="2558323" y="2890345"/>
            <a:ext cx="2795752" cy="538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Retriever Module</a:t>
            </a:r>
          </a:p>
        </p:txBody>
      </p:sp>
      <p:sp>
        <p:nvSpPr>
          <p:cNvPr id="11" name="Multidocument 10">
            <a:extLst>
              <a:ext uri="{FF2B5EF4-FFF2-40B4-BE49-F238E27FC236}">
                <a16:creationId xmlns:a16="http://schemas.microsoft.com/office/drawing/2014/main" id="{8B535587-C240-1EBF-D62B-8B32D4E29909}"/>
              </a:ext>
            </a:extLst>
          </p:cNvPr>
          <p:cNvSpPr/>
          <p:nvPr/>
        </p:nvSpPr>
        <p:spPr>
          <a:xfrm>
            <a:off x="4187427" y="1195204"/>
            <a:ext cx="893379" cy="1072055"/>
          </a:xfrm>
          <a:prstGeom prst="flowChartMultidocumen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27059-68E7-2D8A-C469-F81BD86A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30" y="4192756"/>
            <a:ext cx="1003738" cy="869906"/>
          </a:xfrm>
          <a:prstGeom prst="round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942F519-6C49-A5EB-CC1E-E4BF90AB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7592" y="4192756"/>
            <a:ext cx="788276" cy="7882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05A087-DF2A-080A-5308-A4F4A728BAC2}"/>
              </a:ext>
            </a:extLst>
          </p:cNvPr>
          <p:cNvSpPr txBox="1"/>
          <p:nvPr/>
        </p:nvSpPr>
        <p:spPr>
          <a:xfrm>
            <a:off x="1381164" y="4981032"/>
            <a:ext cx="6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07163-C3B4-32D8-6B4C-378DB90A1B02}"/>
              </a:ext>
            </a:extLst>
          </p:cNvPr>
          <p:cNvSpPr txBox="1"/>
          <p:nvPr/>
        </p:nvSpPr>
        <p:spPr>
          <a:xfrm>
            <a:off x="3504253" y="5287146"/>
            <a:ext cx="95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MLM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3FF47E-5B45-33AA-63F4-80BE1D1EE9C0}"/>
              </a:ext>
            </a:extLst>
          </p:cNvPr>
          <p:cNvCxnSpPr/>
          <p:nvPr/>
        </p:nvCxnSpPr>
        <p:spPr>
          <a:xfrm>
            <a:off x="2095868" y="4495452"/>
            <a:ext cx="127700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F4EF08-671A-8923-FAEC-5668FB379747}"/>
              </a:ext>
            </a:extLst>
          </p:cNvPr>
          <p:cNvSpPr txBox="1"/>
          <p:nvPr/>
        </p:nvSpPr>
        <p:spPr>
          <a:xfrm>
            <a:off x="2369136" y="4192756"/>
            <a:ext cx="10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91E866-CB26-9393-1989-4CA45EC7008C}"/>
              </a:ext>
            </a:extLst>
          </p:cNvPr>
          <p:cNvCxnSpPr>
            <a:stCxn id="13" idx="0"/>
            <a:endCxn id="10" idx="2"/>
          </p:cNvCxnSpPr>
          <p:nvPr/>
        </p:nvCxnSpPr>
        <p:spPr>
          <a:xfrm flipV="1">
            <a:off x="3956199" y="3429000"/>
            <a:ext cx="0" cy="763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235BE0-D876-878B-2045-655308A0985F}"/>
              </a:ext>
            </a:extLst>
          </p:cNvPr>
          <p:cNvSpPr txBox="1"/>
          <p:nvPr/>
        </p:nvSpPr>
        <p:spPr>
          <a:xfrm>
            <a:off x="3273026" y="3659878"/>
            <a:ext cx="10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7E2532-3DD5-36DD-2E60-D68425A4EC22}"/>
              </a:ext>
            </a:extLst>
          </p:cNvPr>
          <p:cNvCxnSpPr/>
          <p:nvPr/>
        </p:nvCxnSpPr>
        <p:spPr>
          <a:xfrm>
            <a:off x="4187427" y="3429000"/>
            <a:ext cx="0" cy="763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285218-4626-DCC0-B0FA-8CC1C5738DF0}"/>
              </a:ext>
            </a:extLst>
          </p:cNvPr>
          <p:cNvSpPr txBox="1"/>
          <p:nvPr/>
        </p:nvSpPr>
        <p:spPr>
          <a:xfrm>
            <a:off x="4350336" y="3667064"/>
            <a:ext cx="107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context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339355-7A65-3F5C-A9A4-0BECEE42A6BE}"/>
              </a:ext>
            </a:extLst>
          </p:cNvPr>
          <p:cNvCxnSpPr/>
          <p:nvPr/>
        </p:nvCxnSpPr>
        <p:spPr>
          <a:xfrm flipH="1">
            <a:off x="2095868" y="4981032"/>
            <a:ext cx="127700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F4CEEE-BCC7-4EE4-7CED-A3449CA85FFB}"/>
              </a:ext>
            </a:extLst>
          </p:cNvPr>
          <p:cNvSpPr txBox="1"/>
          <p:nvPr/>
        </p:nvSpPr>
        <p:spPr>
          <a:xfrm>
            <a:off x="2169440" y="5133257"/>
            <a:ext cx="118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Response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9E9AE8-4E3D-9016-6781-A9FC9BA7F1F2}"/>
              </a:ext>
            </a:extLst>
          </p:cNvPr>
          <p:cNvSpPr txBox="1"/>
          <p:nvPr/>
        </p:nvSpPr>
        <p:spPr>
          <a:xfrm>
            <a:off x="7101419" y="2424914"/>
            <a:ext cx="2685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Structured Knowledge Base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AD4053F-3D60-56D3-A9FD-52E8BA87635C}"/>
              </a:ext>
            </a:extLst>
          </p:cNvPr>
          <p:cNvSpPr/>
          <p:nvPr/>
        </p:nvSpPr>
        <p:spPr>
          <a:xfrm>
            <a:off x="6925371" y="2890345"/>
            <a:ext cx="2795752" cy="538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Query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31D03F0-A234-9992-DE93-9FEB20DB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378" y="4192756"/>
            <a:ext cx="1003738" cy="869906"/>
          </a:xfrm>
          <a:prstGeom prst="round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2AD10D6C-DA88-779D-466C-8F6BED081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640" y="4192756"/>
            <a:ext cx="788276" cy="7882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A96982-FA30-31BE-F25C-C18B39BB08B3}"/>
              </a:ext>
            </a:extLst>
          </p:cNvPr>
          <p:cNvSpPr txBox="1"/>
          <p:nvPr/>
        </p:nvSpPr>
        <p:spPr>
          <a:xfrm>
            <a:off x="5748212" y="4981032"/>
            <a:ext cx="6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C9A3C7-C0AB-D4C4-C4D7-8104970767B3}"/>
              </a:ext>
            </a:extLst>
          </p:cNvPr>
          <p:cNvSpPr txBox="1"/>
          <p:nvPr/>
        </p:nvSpPr>
        <p:spPr>
          <a:xfrm>
            <a:off x="7871301" y="5287146"/>
            <a:ext cx="95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MLM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C4707F-D640-0A1C-6D3D-55B78C707650}"/>
              </a:ext>
            </a:extLst>
          </p:cNvPr>
          <p:cNvCxnSpPr/>
          <p:nvPr/>
        </p:nvCxnSpPr>
        <p:spPr>
          <a:xfrm>
            <a:off x="6462916" y="4495452"/>
            <a:ext cx="127700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6ECF4F-DC16-A10D-203B-6CE5EEC30DA4}"/>
              </a:ext>
            </a:extLst>
          </p:cNvPr>
          <p:cNvSpPr txBox="1"/>
          <p:nvPr/>
        </p:nvSpPr>
        <p:spPr>
          <a:xfrm>
            <a:off x="6736184" y="4192756"/>
            <a:ext cx="10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F432F7-583D-9DF8-8BD4-D6340FD41DBD}"/>
              </a:ext>
            </a:extLst>
          </p:cNvPr>
          <p:cNvCxnSpPr>
            <a:stCxn id="36" idx="0"/>
            <a:endCxn id="34" idx="2"/>
          </p:cNvCxnSpPr>
          <p:nvPr/>
        </p:nvCxnSpPr>
        <p:spPr>
          <a:xfrm flipV="1">
            <a:off x="8323247" y="3429000"/>
            <a:ext cx="0" cy="763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11E90FE-776D-134A-DA73-336AF7E64B7B}"/>
              </a:ext>
            </a:extLst>
          </p:cNvPr>
          <p:cNvSpPr txBox="1"/>
          <p:nvPr/>
        </p:nvSpPr>
        <p:spPr>
          <a:xfrm>
            <a:off x="7640074" y="3659878"/>
            <a:ext cx="10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1A1320-A01E-C01B-D38E-144728E4ECE1}"/>
              </a:ext>
            </a:extLst>
          </p:cNvPr>
          <p:cNvCxnSpPr/>
          <p:nvPr/>
        </p:nvCxnSpPr>
        <p:spPr>
          <a:xfrm>
            <a:off x="8554475" y="3429000"/>
            <a:ext cx="0" cy="7637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3041A0A-C8E0-CA67-63D2-0E67E2C2F6ED}"/>
              </a:ext>
            </a:extLst>
          </p:cNvPr>
          <p:cNvSpPr txBox="1"/>
          <p:nvPr/>
        </p:nvSpPr>
        <p:spPr>
          <a:xfrm>
            <a:off x="8717384" y="3667064"/>
            <a:ext cx="107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context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526F74-0DE8-9173-981A-40A0F8374B36}"/>
              </a:ext>
            </a:extLst>
          </p:cNvPr>
          <p:cNvCxnSpPr/>
          <p:nvPr/>
        </p:nvCxnSpPr>
        <p:spPr>
          <a:xfrm flipH="1">
            <a:off x="6462916" y="4981032"/>
            <a:ext cx="127700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F06446-DE29-C08F-6565-3377EDB86728}"/>
              </a:ext>
            </a:extLst>
          </p:cNvPr>
          <p:cNvSpPr txBox="1"/>
          <p:nvPr/>
        </p:nvSpPr>
        <p:spPr>
          <a:xfrm>
            <a:off x="6536488" y="5133257"/>
            <a:ext cx="1187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Response</a:t>
            </a:r>
          </a:p>
        </p:txBody>
      </p:sp>
      <p:pic>
        <p:nvPicPr>
          <p:cNvPr id="49" name="Picture 48" descr="A group of people connected to each other&#10;&#10;AI-generated content may be incorrect.">
            <a:extLst>
              <a:ext uri="{FF2B5EF4-FFF2-40B4-BE49-F238E27FC236}">
                <a16:creationId xmlns:a16="http://schemas.microsoft.com/office/drawing/2014/main" id="{BD079B2C-2FF5-A7DC-12E5-E3B4D0D8B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358" y="987342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FFFE-9A6D-DB71-98FB-F655D7CA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1960CD-51A0-BF20-D842-D9CA0B476623}"/>
              </a:ext>
            </a:extLst>
          </p:cNvPr>
          <p:cNvSpPr/>
          <p:nvPr/>
        </p:nvSpPr>
        <p:spPr>
          <a:xfrm>
            <a:off x="1371600" y="571500"/>
            <a:ext cx="3944581" cy="3131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6C37C0-819D-F05C-CD39-905FFC4E7968}"/>
              </a:ext>
            </a:extLst>
          </p:cNvPr>
          <p:cNvSpPr/>
          <p:nvPr/>
        </p:nvSpPr>
        <p:spPr>
          <a:xfrm>
            <a:off x="5549324" y="571500"/>
            <a:ext cx="5680008" cy="3131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E976F-A70B-24FE-B4FA-391A1E4E5BBA}"/>
              </a:ext>
            </a:extLst>
          </p:cNvPr>
          <p:cNvSpPr/>
          <p:nvPr/>
        </p:nvSpPr>
        <p:spPr>
          <a:xfrm>
            <a:off x="2548882" y="3864087"/>
            <a:ext cx="6798733" cy="26746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in a yellow vest and hard hat standing next to a truck&#10;&#10;AI-generated content may be incorrect.">
            <a:extLst>
              <a:ext uri="{FF2B5EF4-FFF2-40B4-BE49-F238E27FC236}">
                <a16:creationId xmlns:a16="http://schemas.microsoft.com/office/drawing/2014/main" id="{6A325069-FA9D-E832-E1CC-B0054D73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63" y="4182095"/>
            <a:ext cx="1852352" cy="1809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91575-56A0-5781-DB6B-56067943FC6A}"/>
              </a:ext>
            </a:extLst>
          </p:cNvPr>
          <p:cNvSpPr txBox="1"/>
          <p:nvPr/>
        </p:nvSpPr>
        <p:spPr>
          <a:xfrm>
            <a:off x="2642375" y="5991369"/>
            <a:ext cx="2402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Image: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construction worker in job site.”</a:t>
            </a:r>
          </a:p>
        </p:txBody>
      </p:sp>
      <p:pic>
        <p:nvPicPr>
          <p:cNvPr id="10" name="Picture 9" descr="A person in a reflective vest holding a tablet&#10;&#10;AI-generated content may be incorrect.">
            <a:extLst>
              <a:ext uri="{FF2B5EF4-FFF2-40B4-BE49-F238E27FC236}">
                <a16:creationId xmlns:a16="http://schemas.microsoft.com/office/drawing/2014/main" id="{755BF93B-E7F4-1E61-F75D-3AD1334A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739" y="4182095"/>
            <a:ext cx="1032511" cy="18092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9C4AEA-4E28-9064-2FBA-13E5D6B88726}"/>
              </a:ext>
            </a:extLst>
          </p:cNvPr>
          <p:cNvSpPr/>
          <p:nvPr/>
        </p:nvSpPr>
        <p:spPr>
          <a:xfrm>
            <a:off x="3744722" y="4242599"/>
            <a:ext cx="934373" cy="16743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2764EC-9842-32C1-8B21-C8C7568B3C9B}"/>
              </a:ext>
            </a:extLst>
          </p:cNvPr>
          <p:cNvSpPr/>
          <p:nvPr/>
        </p:nvSpPr>
        <p:spPr>
          <a:xfrm>
            <a:off x="5665944" y="4182095"/>
            <a:ext cx="800100" cy="4287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erson wearing a hard hat and vest&#10;&#10;AI-generated content may be incorrect.">
            <a:extLst>
              <a:ext uri="{FF2B5EF4-FFF2-40B4-BE49-F238E27FC236}">
                <a16:creationId xmlns:a16="http://schemas.microsoft.com/office/drawing/2014/main" id="{26CCFCD1-BA5F-B422-E535-31AA3B94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25" y="4676734"/>
            <a:ext cx="1423773" cy="10493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6B606A-0DD2-4145-6935-23C0A446DA0F}"/>
              </a:ext>
            </a:extLst>
          </p:cNvPr>
          <p:cNvSpPr/>
          <p:nvPr/>
        </p:nvSpPr>
        <p:spPr>
          <a:xfrm>
            <a:off x="7450500" y="4772645"/>
            <a:ext cx="800100" cy="5900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4606C1-BEBA-1153-0FC0-9D9E8D574B6E}"/>
              </a:ext>
            </a:extLst>
          </p:cNvPr>
          <p:cNvCxnSpPr>
            <a:cxnSpLocks/>
          </p:cNvCxnSpPr>
          <p:nvPr/>
        </p:nvCxnSpPr>
        <p:spPr>
          <a:xfrm flipV="1">
            <a:off x="4211908" y="4182095"/>
            <a:ext cx="1431117" cy="60504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950421-F7E8-E951-AACD-D6C57F5D9627}"/>
              </a:ext>
            </a:extLst>
          </p:cNvPr>
          <p:cNvCxnSpPr>
            <a:cxnSpLocks/>
          </p:cNvCxnSpPr>
          <p:nvPr/>
        </p:nvCxnSpPr>
        <p:spPr>
          <a:xfrm flipV="1">
            <a:off x="4679095" y="4610847"/>
            <a:ext cx="986849" cy="1380522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77F091-480E-29B9-BFB9-2D00C0E5E049}"/>
              </a:ext>
            </a:extLst>
          </p:cNvPr>
          <p:cNvCxnSpPr>
            <a:cxnSpLocks/>
          </p:cNvCxnSpPr>
          <p:nvPr/>
        </p:nvCxnSpPr>
        <p:spPr>
          <a:xfrm>
            <a:off x="6488963" y="4212347"/>
            <a:ext cx="961537" cy="560298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D6964D-7907-3FED-A02D-CD1E3C953DB4}"/>
              </a:ext>
            </a:extLst>
          </p:cNvPr>
          <p:cNvCxnSpPr>
            <a:cxnSpLocks/>
          </p:cNvCxnSpPr>
          <p:nvPr/>
        </p:nvCxnSpPr>
        <p:spPr>
          <a:xfrm>
            <a:off x="6501532" y="4610847"/>
            <a:ext cx="948968" cy="75184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761921-51E3-6E5E-85F2-B71D94F7B166}"/>
              </a:ext>
            </a:extLst>
          </p:cNvPr>
          <p:cNvSpPr txBox="1"/>
          <p:nvPr/>
        </p:nvSpPr>
        <p:spPr>
          <a:xfrm>
            <a:off x="4864862" y="5998860"/>
            <a:ext cx="2402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Shot: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man with iPad.”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9F7101-96A7-DB72-6D6F-7BF5AABCF261}"/>
              </a:ext>
            </a:extLst>
          </p:cNvPr>
          <p:cNvSpPr txBox="1"/>
          <p:nvPr/>
        </p:nvSpPr>
        <p:spPr>
          <a:xfrm>
            <a:off x="6649418" y="5985139"/>
            <a:ext cx="2402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Headshot: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man wearing helmet.”</a:t>
            </a:r>
          </a:p>
        </p:txBody>
      </p:sp>
      <p:pic>
        <p:nvPicPr>
          <p:cNvPr id="35" name="Picture 34" descr="A person standing on a wooden platform&#10;&#10;AI-generated content may be incorrect.">
            <a:extLst>
              <a:ext uri="{FF2B5EF4-FFF2-40B4-BE49-F238E27FC236}">
                <a16:creationId xmlns:a16="http://schemas.microsoft.com/office/drawing/2014/main" id="{DBF51245-F002-117A-6429-6C041A11A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608" y="887149"/>
            <a:ext cx="1209187" cy="18137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D41E9B-A04F-B29E-4136-B70C11E6DB87}"/>
              </a:ext>
            </a:extLst>
          </p:cNvPr>
          <p:cNvSpPr txBox="1"/>
          <p:nvPr/>
        </p:nvSpPr>
        <p:spPr>
          <a:xfrm>
            <a:off x="1520802" y="2849342"/>
            <a:ext cx="1574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Violation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“Unbent or unprotected steel reinforcement”</a:t>
            </a:r>
          </a:p>
        </p:txBody>
      </p:sp>
      <p:pic>
        <p:nvPicPr>
          <p:cNvPr id="38" name="Picture 37" descr="A person standing on a wooden beam&#10;&#10;AI-generated content may be incorrect.">
            <a:extLst>
              <a:ext uri="{FF2B5EF4-FFF2-40B4-BE49-F238E27FC236}">
                <a16:creationId xmlns:a16="http://schemas.microsoft.com/office/drawing/2014/main" id="{BF64DDD9-6913-CDF3-7E5A-418D14874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260" y="887149"/>
            <a:ext cx="1209187" cy="18137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BE8F858-DB59-E8AC-A578-2239D75EE0F6}"/>
              </a:ext>
            </a:extLst>
          </p:cNvPr>
          <p:cNvSpPr txBox="1"/>
          <p:nvPr/>
        </p:nvSpPr>
        <p:spPr>
          <a:xfrm>
            <a:off x="3438249" y="2836350"/>
            <a:ext cx="1643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Violation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“Fall protection damaged or not installed”</a:t>
            </a:r>
          </a:p>
        </p:txBody>
      </p:sp>
      <p:pic>
        <p:nvPicPr>
          <p:cNvPr id="41" name="Picture 40" descr="A person standing on a metal grid&#10;&#10;AI-generated content may be incorrect.">
            <a:extLst>
              <a:ext uri="{FF2B5EF4-FFF2-40B4-BE49-F238E27FC236}">
                <a16:creationId xmlns:a16="http://schemas.microsoft.com/office/drawing/2014/main" id="{3C07D20E-7880-A63C-50F2-A06296C2A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430" y="665126"/>
            <a:ext cx="1527281" cy="15272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4C4103-D92A-4D12-950E-EAFAE176A1A5}"/>
              </a:ext>
            </a:extLst>
          </p:cNvPr>
          <p:cNvSpPr txBox="1"/>
          <p:nvPr/>
        </p:nvSpPr>
        <p:spPr>
          <a:xfrm>
            <a:off x="7357610" y="967420"/>
            <a:ext cx="1643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  <a:p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Tying rebars located lower level put workers lower back risk of injury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F26071-7C3C-2D1E-EE94-EE6CE2225493}"/>
              </a:ext>
            </a:extLst>
          </p:cNvPr>
          <p:cNvSpPr txBox="1"/>
          <p:nvPr/>
        </p:nvSpPr>
        <p:spPr>
          <a:xfrm>
            <a:off x="9466870" y="1128684"/>
            <a:ext cx="1643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US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rebar tying tool with extension handle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6BC8C9E5-99EC-6D5B-5594-2D8F9497D3E9}"/>
              </a:ext>
            </a:extLst>
          </p:cNvPr>
          <p:cNvSpPr/>
          <p:nvPr/>
        </p:nvSpPr>
        <p:spPr>
          <a:xfrm rot="16200000">
            <a:off x="8978808" y="1217438"/>
            <a:ext cx="314954" cy="42265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A person wearing gloves and holding his hands up to a window&#10;&#10;AI-generated content may be incorrect.">
            <a:extLst>
              <a:ext uri="{FF2B5EF4-FFF2-40B4-BE49-F238E27FC236}">
                <a16:creationId xmlns:a16="http://schemas.microsoft.com/office/drawing/2014/main" id="{89C3D556-FD2B-27EE-5913-F80AB82AA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440" y="2199897"/>
            <a:ext cx="1442790" cy="14373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6EB67A-1697-5C0B-6D40-B82108AEA134}"/>
              </a:ext>
            </a:extLst>
          </p:cNvPr>
          <p:cNvSpPr txBox="1"/>
          <p:nvPr/>
        </p:nvSpPr>
        <p:spPr>
          <a:xfrm>
            <a:off x="7357610" y="2429925"/>
            <a:ext cx="1643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  <a:p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Holding window heavy put unnecessary stress shoulders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805AC6AB-5288-2957-F540-289002B77E96}"/>
              </a:ext>
            </a:extLst>
          </p:cNvPr>
          <p:cNvSpPr/>
          <p:nvPr/>
        </p:nvSpPr>
        <p:spPr>
          <a:xfrm rot="16200000">
            <a:off x="8978809" y="2603315"/>
            <a:ext cx="314954" cy="42265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F788B1-849A-FA30-FCF0-87EF476E2ECF}"/>
              </a:ext>
            </a:extLst>
          </p:cNvPr>
          <p:cNvSpPr txBox="1"/>
          <p:nvPr/>
        </p:nvSpPr>
        <p:spPr>
          <a:xfrm>
            <a:off x="9466870" y="2514562"/>
            <a:ext cx="1643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US" sz="1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vacuum lifters</a:t>
            </a:r>
          </a:p>
        </p:txBody>
      </p:sp>
    </p:spTree>
    <p:extLst>
      <p:ext uri="{BB962C8B-B14F-4D97-AF65-F5344CB8AC3E}">
        <p14:creationId xmlns:p14="http://schemas.microsoft.com/office/powerpoint/2010/main" val="258832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ded Corner 6">
            <a:extLst>
              <a:ext uri="{FF2B5EF4-FFF2-40B4-BE49-F238E27FC236}">
                <a16:creationId xmlns:a16="http://schemas.microsoft.com/office/drawing/2014/main" id="{BD40C17F-04EE-1384-1421-38CABE81ED13}"/>
              </a:ext>
            </a:extLst>
          </p:cNvPr>
          <p:cNvSpPr/>
          <p:nvPr/>
        </p:nvSpPr>
        <p:spPr>
          <a:xfrm>
            <a:off x="1440905" y="1002507"/>
            <a:ext cx="1049154" cy="129941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(Prompt)</a:t>
            </a: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C4F41765-4C8D-6C59-6990-EF574FDC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08" y="2924893"/>
            <a:ext cx="1362175" cy="996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583E94-2764-F003-25C0-F141002147F2}"/>
              </a:ext>
            </a:extLst>
          </p:cNvPr>
          <p:cNvSpPr txBox="1"/>
          <p:nvPr/>
        </p:nvSpPr>
        <p:spPr>
          <a:xfrm>
            <a:off x="1397592" y="2586339"/>
            <a:ext cx="113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MLM</a:t>
            </a: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280003C4-D38B-7546-F188-140682D4029B}"/>
              </a:ext>
            </a:extLst>
          </p:cNvPr>
          <p:cNvSpPr/>
          <p:nvPr/>
        </p:nvSpPr>
        <p:spPr>
          <a:xfrm>
            <a:off x="1484219" y="4205598"/>
            <a:ext cx="1049154" cy="129941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DA0426-7CCB-11ED-D544-8AA87ACB93B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1965482" y="2301917"/>
            <a:ext cx="1" cy="284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348FD8-7476-CE0F-220A-C04298D16341}"/>
              </a:ext>
            </a:extLst>
          </p:cNvPr>
          <p:cNvCxnSpPr>
            <a:cxnSpLocks/>
          </p:cNvCxnSpPr>
          <p:nvPr/>
        </p:nvCxnSpPr>
        <p:spPr>
          <a:xfrm>
            <a:off x="1965481" y="3921176"/>
            <a:ext cx="1" cy="284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B5FC2A-E218-3313-A431-A4E32E08D26C}"/>
              </a:ext>
            </a:extLst>
          </p:cNvPr>
          <p:cNvSpPr txBox="1"/>
          <p:nvPr/>
        </p:nvSpPr>
        <p:spPr>
          <a:xfrm>
            <a:off x="1484219" y="5789430"/>
            <a:ext cx="89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8C79E-5869-8424-B744-D98DC4AE592D}"/>
              </a:ext>
            </a:extLst>
          </p:cNvPr>
          <p:cNvSpPr txBox="1"/>
          <p:nvPr/>
        </p:nvSpPr>
        <p:spPr>
          <a:xfrm>
            <a:off x="4867952" y="5789430"/>
            <a:ext cx="89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4F96D-8123-1399-B3AC-6F817F34C81F}"/>
              </a:ext>
            </a:extLst>
          </p:cNvPr>
          <p:cNvSpPr txBox="1"/>
          <p:nvPr/>
        </p:nvSpPr>
        <p:spPr>
          <a:xfrm>
            <a:off x="9218532" y="5789430"/>
            <a:ext cx="89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421B5E-82F0-568F-301C-8805FB956122}"/>
              </a:ext>
            </a:extLst>
          </p:cNvPr>
          <p:cNvSpPr/>
          <p:nvPr/>
        </p:nvSpPr>
        <p:spPr>
          <a:xfrm>
            <a:off x="3994927" y="1997526"/>
            <a:ext cx="2646552" cy="6087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6FA0FCEC-F8FB-660E-AE0F-01F855F8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30" y="2058185"/>
            <a:ext cx="666488" cy="48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94704-434D-0D77-3B9B-32467568A695}"/>
              </a:ext>
            </a:extLst>
          </p:cNvPr>
          <p:cNvSpPr txBox="1"/>
          <p:nvPr/>
        </p:nvSpPr>
        <p:spPr>
          <a:xfrm>
            <a:off x="4163274" y="2113207"/>
            <a:ext cx="8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25DE7-B1C8-18B6-0513-5B736B062110}"/>
              </a:ext>
            </a:extLst>
          </p:cNvPr>
          <p:cNvSpPr txBox="1"/>
          <p:nvPr/>
        </p:nvSpPr>
        <p:spPr>
          <a:xfrm>
            <a:off x="5683828" y="2128637"/>
            <a:ext cx="8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8" name="Picture 7" descr="A crane lifting a box&#10;&#10;AI-generated content may be incorrect.">
            <a:extLst>
              <a:ext uri="{FF2B5EF4-FFF2-40B4-BE49-F238E27FC236}">
                <a16:creationId xmlns:a16="http://schemas.microsoft.com/office/drawing/2014/main" id="{DA49547E-E124-F59D-1564-96B18CBC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85" y="3599290"/>
            <a:ext cx="1377223" cy="1106294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35DE057-E81D-115A-840F-4D06682C24A8}"/>
              </a:ext>
            </a:extLst>
          </p:cNvPr>
          <p:cNvCxnSpPr>
            <a:cxnSpLocks/>
          </p:cNvCxnSpPr>
          <p:nvPr/>
        </p:nvCxnSpPr>
        <p:spPr>
          <a:xfrm rot="10800000">
            <a:off x="3966127" y="2301917"/>
            <a:ext cx="498700" cy="1850519"/>
          </a:xfrm>
          <a:prstGeom prst="curvedConnector3">
            <a:avLst>
              <a:gd name="adj1" fmla="val 2323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78DBA2-43B9-5A76-D973-A06E353E1215}"/>
              </a:ext>
            </a:extLst>
          </p:cNvPr>
          <p:cNvSpPr txBox="1"/>
          <p:nvPr/>
        </p:nvSpPr>
        <p:spPr>
          <a:xfrm>
            <a:off x="3498358" y="3040644"/>
            <a:ext cx="966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FE4EF77-08AC-8501-6D8E-B600A0BA7844}"/>
              </a:ext>
            </a:extLst>
          </p:cNvPr>
          <p:cNvCxnSpPr>
            <a:cxnSpLocks/>
            <a:stCxn id="2" idx="3"/>
            <a:endCxn id="8" idx="3"/>
          </p:cNvCxnSpPr>
          <p:nvPr/>
        </p:nvCxnSpPr>
        <p:spPr>
          <a:xfrm flipH="1">
            <a:off x="5902408" y="2301917"/>
            <a:ext cx="739071" cy="1850520"/>
          </a:xfrm>
          <a:prstGeom prst="curvedConnector3">
            <a:avLst>
              <a:gd name="adj1" fmla="val -7396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B9FB8C-4F2C-B0BC-6988-3B1E948B3D94}"/>
              </a:ext>
            </a:extLst>
          </p:cNvPr>
          <p:cNvSpPr txBox="1"/>
          <p:nvPr/>
        </p:nvSpPr>
        <p:spPr>
          <a:xfrm>
            <a:off x="6271943" y="3070417"/>
            <a:ext cx="966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E1F76D-FFC0-AF69-7400-2E1F050B32D1}"/>
              </a:ext>
            </a:extLst>
          </p:cNvPr>
          <p:cNvSpPr txBox="1"/>
          <p:nvPr/>
        </p:nvSpPr>
        <p:spPr>
          <a:xfrm>
            <a:off x="4570034" y="4748387"/>
            <a:ext cx="13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51834FA-EF1A-CF71-4B2F-9EE9307BE400}"/>
              </a:ext>
            </a:extLst>
          </p:cNvPr>
          <p:cNvSpPr/>
          <p:nvPr/>
        </p:nvSpPr>
        <p:spPr>
          <a:xfrm>
            <a:off x="7878807" y="1123122"/>
            <a:ext cx="3707295" cy="16689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diagram of a network&#10;&#10;AI-generated content may be incorrect.">
            <a:extLst>
              <a:ext uri="{FF2B5EF4-FFF2-40B4-BE49-F238E27FC236}">
                <a16:creationId xmlns:a16="http://schemas.microsoft.com/office/drawing/2014/main" id="{A6CAB40F-DA9F-CC40-598C-BBC2F5B6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32" y="2176303"/>
            <a:ext cx="666488" cy="4874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2012F-4E5E-8E7B-ABCF-09868E2018FC}"/>
              </a:ext>
            </a:extLst>
          </p:cNvPr>
          <p:cNvSpPr txBox="1"/>
          <p:nvPr/>
        </p:nvSpPr>
        <p:spPr>
          <a:xfrm>
            <a:off x="8529921" y="2284236"/>
            <a:ext cx="8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53B78F-D6DD-65B6-A230-7CF81C00E116}"/>
              </a:ext>
            </a:extLst>
          </p:cNvPr>
          <p:cNvSpPr txBox="1"/>
          <p:nvPr/>
        </p:nvSpPr>
        <p:spPr>
          <a:xfrm>
            <a:off x="10130860" y="2301941"/>
            <a:ext cx="8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39" name="Picture 38" descr="A crane lifting a box&#10;&#10;AI-generated content may be incorrect.">
            <a:extLst>
              <a:ext uri="{FF2B5EF4-FFF2-40B4-BE49-F238E27FC236}">
                <a16:creationId xmlns:a16="http://schemas.microsoft.com/office/drawing/2014/main" id="{C7A40A76-E037-8FC2-00CF-A35565B0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43" y="4120237"/>
            <a:ext cx="1377223" cy="1106294"/>
          </a:xfrm>
          <a:prstGeom prst="rect">
            <a:avLst/>
          </a:prstGeom>
        </p:spPr>
      </p:pic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BAA637D-CF54-347B-E72E-6E9861C709E1}"/>
              </a:ext>
            </a:extLst>
          </p:cNvPr>
          <p:cNvCxnSpPr>
            <a:cxnSpLocks/>
          </p:cNvCxnSpPr>
          <p:nvPr/>
        </p:nvCxnSpPr>
        <p:spPr>
          <a:xfrm rot="10800000">
            <a:off x="8417185" y="2822864"/>
            <a:ext cx="498700" cy="1850519"/>
          </a:xfrm>
          <a:prstGeom prst="curvedConnector3">
            <a:avLst>
              <a:gd name="adj1" fmla="val 2323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498AC5-978D-FECD-F181-9CC4F3AB9752}"/>
              </a:ext>
            </a:extLst>
          </p:cNvPr>
          <p:cNvSpPr txBox="1"/>
          <p:nvPr/>
        </p:nvSpPr>
        <p:spPr>
          <a:xfrm>
            <a:off x="7949416" y="3561591"/>
            <a:ext cx="966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CA51575-E9F9-DC12-6670-F393370CCE39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10353466" y="2822864"/>
            <a:ext cx="739071" cy="1850520"/>
          </a:xfrm>
          <a:prstGeom prst="curvedConnector3">
            <a:avLst>
              <a:gd name="adj1" fmla="val -7396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456010C-A00D-5908-4BE4-269B4BDED9D6}"/>
              </a:ext>
            </a:extLst>
          </p:cNvPr>
          <p:cNvSpPr txBox="1"/>
          <p:nvPr/>
        </p:nvSpPr>
        <p:spPr>
          <a:xfrm>
            <a:off x="10723001" y="3591364"/>
            <a:ext cx="966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B143BE-79C6-B1C1-6A01-00CF1FB0A62F}"/>
              </a:ext>
            </a:extLst>
          </p:cNvPr>
          <p:cNvSpPr txBox="1"/>
          <p:nvPr/>
        </p:nvSpPr>
        <p:spPr>
          <a:xfrm>
            <a:off x="9043842" y="5366508"/>
            <a:ext cx="1377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</p:txBody>
      </p:sp>
      <p:pic>
        <p:nvPicPr>
          <p:cNvPr id="48" name="Picture 47" descr="A logo of a computer server&#10;&#10;AI-generated content may be incorrect.">
            <a:extLst>
              <a:ext uri="{FF2B5EF4-FFF2-40B4-BE49-F238E27FC236}">
                <a16:creationId xmlns:a16="http://schemas.microsoft.com/office/drawing/2014/main" id="{8D692C1F-610C-0277-8527-EF1CCD50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459" y="1225081"/>
            <a:ext cx="527436" cy="541564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D645B2-AC28-2473-78DA-9B41ED10B9A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938799" y="1842425"/>
            <a:ext cx="0" cy="4418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grey robot with a round head&#10;&#10;AI-generated content may be incorrect.">
            <a:extLst>
              <a:ext uri="{FF2B5EF4-FFF2-40B4-BE49-F238E27FC236}">
                <a16:creationId xmlns:a16="http://schemas.microsoft.com/office/drawing/2014/main" id="{21EF6B5F-7968-D2B5-984F-B2B2EB7F0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11" y="1476556"/>
            <a:ext cx="569906" cy="64589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6CF770D-D979-7217-5292-62AD709E4003}"/>
              </a:ext>
            </a:extLst>
          </p:cNvPr>
          <p:cNvSpPr txBox="1"/>
          <p:nvPr/>
        </p:nvSpPr>
        <p:spPr>
          <a:xfrm>
            <a:off x="9754676" y="1125228"/>
            <a:ext cx="1719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Reasoning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780322-E19D-8C9A-6754-3F10D9C751E9}"/>
              </a:ext>
            </a:extLst>
          </p:cNvPr>
          <p:cNvCxnSpPr>
            <a:cxnSpLocks/>
          </p:cNvCxnSpPr>
          <p:nvPr/>
        </p:nvCxnSpPr>
        <p:spPr>
          <a:xfrm flipH="1">
            <a:off x="9534156" y="1655377"/>
            <a:ext cx="470244" cy="2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42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>
            <a:extLst>
              <a:ext uri="{FF2B5EF4-FFF2-40B4-BE49-F238E27FC236}">
                <a16:creationId xmlns:a16="http://schemas.microsoft.com/office/drawing/2014/main" id="{A9C9943B-A5E6-F2C5-F0DF-E415A67B284E}"/>
              </a:ext>
            </a:extLst>
          </p:cNvPr>
          <p:cNvSpPr/>
          <p:nvPr/>
        </p:nvSpPr>
        <p:spPr>
          <a:xfrm rot="5400000">
            <a:off x="3321268" y="1429409"/>
            <a:ext cx="1545022" cy="1502979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ECAE0-4693-FC5C-548E-6A1FDD7CC544}"/>
              </a:ext>
            </a:extLst>
          </p:cNvPr>
          <p:cNvSpPr txBox="1"/>
          <p:nvPr/>
        </p:nvSpPr>
        <p:spPr>
          <a:xfrm>
            <a:off x="3426372" y="2011621"/>
            <a:ext cx="157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4C7076A7-B272-BFFC-C8D8-05CED9206DC8}"/>
              </a:ext>
            </a:extLst>
          </p:cNvPr>
          <p:cNvSpPr/>
          <p:nvPr/>
        </p:nvSpPr>
        <p:spPr>
          <a:xfrm rot="5400000">
            <a:off x="3321263" y="3954515"/>
            <a:ext cx="1545022" cy="1502979"/>
          </a:xfrm>
          <a:prstGeom prst="trapezoid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690D8-4499-E8C6-982E-DE76327C2F87}"/>
              </a:ext>
            </a:extLst>
          </p:cNvPr>
          <p:cNvSpPr txBox="1"/>
          <p:nvPr/>
        </p:nvSpPr>
        <p:spPr>
          <a:xfrm>
            <a:off x="3342284" y="4546121"/>
            <a:ext cx="157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</a:p>
        </p:txBody>
      </p:sp>
      <p:pic>
        <p:nvPicPr>
          <p:cNvPr id="12" name="Picture 11" descr="A yellow bulldozer with a bucket&#10;&#10;AI-generated content may be incorrect.">
            <a:extLst>
              <a:ext uri="{FF2B5EF4-FFF2-40B4-BE49-F238E27FC236}">
                <a16:creationId xmlns:a16="http://schemas.microsoft.com/office/drawing/2014/main" id="{96956861-4976-FD5E-8CD1-B80630E3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68" y="4112953"/>
            <a:ext cx="2186152" cy="1162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A5826-9262-F7FC-4B5C-D7B5E86074D5}"/>
              </a:ext>
            </a:extLst>
          </p:cNvPr>
          <p:cNvSpPr txBox="1"/>
          <p:nvPr/>
        </p:nvSpPr>
        <p:spPr>
          <a:xfrm>
            <a:off x="987968" y="5309239"/>
            <a:ext cx="157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0942CD-0535-4ECA-C1D2-C08A36385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54221"/>
              </p:ext>
            </p:extLst>
          </p:nvPr>
        </p:nvGraphicFramePr>
        <p:xfrm>
          <a:off x="683171" y="835747"/>
          <a:ext cx="21861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151">
                  <a:extLst>
                    <a:ext uri="{9D8B030D-6E8A-4147-A177-3AD203B41FA5}">
                      <a16:colId xmlns:a16="http://schemas.microsoft.com/office/drawing/2014/main" val="327802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76354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0302733-AE95-47A8-C9B8-545F71615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33248"/>
              </p:ext>
            </p:extLst>
          </p:nvPr>
        </p:nvGraphicFramePr>
        <p:xfrm>
          <a:off x="683170" y="1408387"/>
          <a:ext cx="21861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151">
                  <a:extLst>
                    <a:ext uri="{9D8B030D-6E8A-4147-A177-3AD203B41FA5}">
                      <a16:colId xmlns:a16="http://schemas.microsoft.com/office/drawing/2014/main" val="327802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7635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4C04982-68E1-870D-3296-FE291B274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51079"/>
              </p:ext>
            </p:extLst>
          </p:nvPr>
        </p:nvGraphicFramePr>
        <p:xfrm>
          <a:off x="683170" y="1981027"/>
          <a:ext cx="21861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151">
                  <a:extLst>
                    <a:ext uri="{9D8B030D-6E8A-4147-A177-3AD203B41FA5}">
                      <a16:colId xmlns:a16="http://schemas.microsoft.com/office/drawing/2014/main" val="327802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76354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508C8AB-F07D-87C8-460B-90D64AF62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950870"/>
              </p:ext>
            </p:extLst>
          </p:nvPr>
        </p:nvGraphicFramePr>
        <p:xfrm>
          <a:off x="683169" y="2553667"/>
          <a:ext cx="21861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151">
                  <a:extLst>
                    <a:ext uri="{9D8B030D-6E8A-4147-A177-3AD203B41FA5}">
                      <a16:colId xmlns:a16="http://schemas.microsoft.com/office/drawing/2014/main" val="327802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76354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5E620C9-E7AC-3332-D8F5-B1C8A9301EA5}"/>
              </a:ext>
            </a:extLst>
          </p:cNvPr>
          <p:cNvSpPr txBox="1"/>
          <p:nvPr/>
        </p:nvSpPr>
        <p:spPr>
          <a:xfrm>
            <a:off x="987968" y="3090446"/>
            <a:ext cx="157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Label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A70533-2E04-DB96-78E1-025B0A9B5F42}"/>
              </a:ext>
            </a:extLst>
          </p:cNvPr>
          <p:cNvSpPr txBox="1"/>
          <p:nvPr/>
        </p:nvSpPr>
        <p:spPr>
          <a:xfrm>
            <a:off x="683169" y="824318"/>
            <a:ext cx="218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excavator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ACEE8-C97B-4BA4-322B-DBBBB61C36F6}"/>
              </a:ext>
            </a:extLst>
          </p:cNvPr>
          <p:cNvSpPr txBox="1"/>
          <p:nvPr/>
        </p:nvSpPr>
        <p:spPr>
          <a:xfrm>
            <a:off x="630613" y="1417779"/>
            <a:ext cx="218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truck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64C043-A8A0-624D-68D9-CBF6DED104FE}"/>
              </a:ext>
            </a:extLst>
          </p:cNvPr>
          <p:cNvSpPr txBox="1"/>
          <p:nvPr/>
        </p:nvSpPr>
        <p:spPr>
          <a:xfrm>
            <a:off x="662140" y="1997160"/>
            <a:ext cx="218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C8EBB-7928-0BAD-61C7-49F74C5D6E59}"/>
              </a:ext>
            </a:extLst>
          </p:cNvPr>
          <p:cNvSpPr txBox="1"/>
          <p:nvPr/>
        </p:nvSpPr>
        <p:spPr>
          <a:xfrm>
            <a:off x="662139" y="2553647"/>
            <a:ext cx="218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loader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46A9F03-0795-0698-66FE-49360430A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99256"/>
              </p:ext>
            </p:extLst>
          </p:nvPr>
        </p:nvGraphicFramePr>
        <p:xfrm>
          <a:off x="5752665" y="2011621"/>
          <a:ext cx="57561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233">
                  <a:extLst>
                    <a:ext uri="{9D8B030D-6E8A-4147-A177-3AD203B41FA5}">
                      <a16:colId xmlns:a16="http://schemas.microsoft.com/office/drawing/2014/main" val="2211670612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968945490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1566985817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147006679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91385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877902"/>
                  </a:ext>
                </a:extLst>
              </a:tr>
            </a:tbl>
          </a:graphicData>
        </a:graphic>
      </p:graphicFrame>
      <p:sp>
        <p:nvSpPr>
          <p:cNvPr id="25" name="Right Arrow 24">
            <a:extLst>
              <a:ext uri="{FF2B5EF4-FFF2-40B4-BE49-F238E27FC236}">
                <a16:creationId xmlns:a16="http://schemas.microsoft.com/office/drawing/2014/main" id="{943BF778-8D4B-0B9C-A4AB-92EA1AE644EA}"/>
              </a:ext>
            </a:extLst>
          </p:cNvPr>
          <p:cNvSpPr/>
          <p:nvPr/>
        </p:nvSpPr>
        <p:spPr>
          <a:xfrm>
            <a:off x="4973140" y="2011621"/>
            <a:ext cx="662157" cy="370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B4683EF9-828A-4A9B-C16F-843347739632}"/>
              </a:ext>
            </a:extLst>
          </p:cNvPr>
          <p:cNvSpPr/>
          <p:nvPr/>
        </p:nvSpPr>
        <p:spPr>
          <a:xfrm rot="12719584">
            <a:off x="4395161" y="3400113"/>
            <a:ext cx="460703" cy="687211"/>
          </a:xfrm>
          <a:prstGeom prst="down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65C324-20DA-7470-734A-5832A835837C}"/>
              </a:ext>
            </a:extLst>
          </p:cNvPr>
          <p:cNvSpPr/>
          <p:nvPr/>
        </p:nvSpPr>
        <p:spPr>
          <a:xfrm>
            <a:off x="4973139" y="2924507"/>
            <a:ext cx="576323" cy="4950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8E3B163-DFA3-3C97-E8A7-DB1C32D62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57763"/>
              </p:ext>
            </p:extLst>
          </p:nvPr>
        </p:nvGraphicFramePr>
        <p:xfrm>
          <a:off x="5752665" y="2986636"/>
          <a:ext cx="57561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233">
                  <a:extLst>
                    <a:ext uri="{9D8B030D-6E8A-4147-A177-3AD203B41FA5}">
                      <a16:colId xmlns:a16="http://schemas.microsoft.com/office/drawing/2014/main" val="2211670612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968945490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1566985817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147006679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391385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I*T1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I*T2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I*T3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I*TN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87790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DB995AE-92AD-675F-DAA4-F7011A1D6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57010"/>
              </p:ext>
            </p:extLst>
          </p:nvPr>
        </p:nvGraphicFramePr>
        <p:xfrm>
          <a:off x="7541169" y="4514580"/>
          <a:ext cx="218615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151">
                  <a:extLst>
                    <a:ext uri="{9D8B030D-6E8A-4147-A177-3AD203B41FA5}">
                      <a16:colId xmlns:a16="http://schemas.microsoft.com/office/drawing/2014/main" val="3278027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76354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2ADE871-5344-754C-4A4E-A4E0185E6FC0}"/>
              </a:ext>
            </a:extLst>
          </p:cNvPr>
          <p:cNvSpPr txBox="1"/>
          <p:nvPr/>
        </p:nvSpPr>
        <p:spPr>
          <a:xfrm>
            <a:off x="7520139" y="4514560"/>
            <a:ext cx="218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photo of loader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9AD11C-029C-E2BF-FCB1-2273DE89B721}"/>
              </a:ext>
            </a:extLst>
          </p:cNvPr>
          <p:cNvSpPr txBox="1"/>
          <p:nvPr/>
        </p:nvSpPr>
        <p:spPr>
          <a:xfrm>
            <a:off x="7842471" y="5105743"/>
            <a:ext cx="1576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Label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0FBCEB40-0351-C2B1-2B65-04040D645853}"/>
              </a:ext>
            </a:extLst>
          </p:cNvPr>
          <p:cNvSpPr/>
          <p:nvPr/>
        </p:nvSpPr>
        <p:spPr>
          <a:xfrm>
            <a:off x="8400395" y="3577799"/>
            <a:ext cx="460703" cy="82692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024D4A33-5EB1-6ECA-3821-0A90AC4E4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662" y="920638"/>
            <a:ext cx="788276" cy="78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0DCDB-6995-10A6-34B2-254E469F313A}"/>
              </a:ext>
            </a:extLst>
          </p:cNvPr>
          <p:cNvSpPr txBox="1"/>
          <p:nvPr/>
        </p:nvSpPr>
        <p:spPr>
          <a:xfrm>
            <a:off x="2125234" y="1708914"/>
            <a:ext cx="6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DDCE5C-FEFF-DA75-5A91-ECDD96325C36}"/>
              </a:ext>
            </a:extLst>
          </p:cNvPr>
          <p:cNvSpPr/>
          <p:nvPr/>
        </p:nvSpPr>
        <p:spPr>
          <a:xfrm>
            <a:off x="1015928" y="2084813"/>
            <a:ext cx="2859741" cy="412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Description &amp;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0B54-DB24-BB6E-7F09-6219E01C938B}"/>
              </a:ext>
            </a:extLst>
          </p:cNvPr>
          <p:cNvSpPr txBox="1"/>
          <p:nvPr/>
        </p:nvSpPr>
        <p:spPr>
          <a:xfrm>
            <a:off x="1625525" y="287438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Prompting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4CBB1F-D50A-4C0F-6706-812771E58264}"/>
              </a:ext>
            </a:extLst>
          </p:cNvPr>
          <p:cNvSpPr/>
          <p:nvPr/>
        </p:nvSpPr>
        <p:spPr>
          <a:xfrm rot="5400000">
            <a:off x="2114715" y="2759564"/>
            <a:ext cx="662157" cy="370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B7875C8-4458-B35D-C68E-C46CEB2EA3A8}"/>
              </a:ext>
            </a:extLst>
          </p:cNvPr>
          <p:cNvSpPr/>
          <p:nvPr/>
        </p:nvSpPr>
        <p:spPr>
          <a:xfrm>
            <a:off x="1594145" y="3348497"/>
            <a:ext cx="1703295" cy="12954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Frozen Weights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6D87AED-2A4D-B892-2B0F-87B0A442509A}"/>
              </a:ext>
            </a:extLst>
          </p:cNvPr>
          <p:cNvSpPr/>
          <p:nvPr/>
        </p:nvSpPr>
        <p:spPr>
          <a:xfrm rot="5400000">
            <a:off x="2114715" y="4963666"/>
            <a:ext cx="662157" cy="37084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7FB14-F6A0-95CB-B375-89BB9485AA2D}"/>
              </a:ext>
            </a:extLst>
          </p:cNvPr>
          <p:cNvSpPr txBox="1"/>
          <p:nvPr/>
        </p:nvSpPr>
        <p:spPr>
          <a:xfrm>
            <a:off x="1320721" y="5537903"/>
            <a:ext cx="2250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A647A655-FBAC-8744-9D30-40BFD7C5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0321" y="920638"/>
            <a:ext cx="788276" cy="788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4F7F1D-9BEE-6390-25EE-31DA348BF4F5}"/>
              </a:ext>
            </a:extLst>
          </p:cNvPr>
          <p:cNvSpPr txBox="1"/>
          <p:nvPr/>
        </p:nvSpPr>
        <p:spPr>
          <a:xfrm>
            <a:off x="5513893" y="1708914"/>
            <a:ext cx="64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1AA375-BD79-A4C7-5730-F346BF616C3B}"/>
              </a:ext>
            </a:extLst>
          </p:cNvPr>
          <p:cNvSpPr/>
          <p:nvPr/>
        </p:nvSpPr>
        <p:spPr>
          <a:xfrm>
            <a:off x="4404587" y="2084813"/>
            <a:ext cx="2859741" cy="41237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Description &amp; 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63E87-AE5F-20A8-787C-A634B891A8AA}"/>
              </a:ext>
            </a:extLst>
          </p:cNvPr>
          <p:cNvSpPr txBox="1"/>
          <p:nvPr/>
        </p:nvSpPr>
        <p:spPr>
          <a:xfrm>
            <a:off x="5014184" y="287438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Tuning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9257BAC-E934-792D-0CF8-BEE388B5ED39}"/>
              </a:ext>
            </a:extLst>
          </p:cNvPr>
          <p:cNvSpPr/>
          <p:nvPr/>
        </p:nvSpPr>
        <p:spPr>
          <a:xfrm rot="5400000">
            <a:off x="5503374" y="2759564"/>
            <a:ext cx="662157" cy="37084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53054BD7-C66D-5536-BECE-62A3128F3274}"/>
              </a:ext>
            </a:extLst>
          </p:cNvPr>
          <p:cNvSpPr/>
          <p:nvPr/>
        </p:nvSpPr>
        <p:spPr>
          <a:xfrm>
            <a:off x="4982804" y="3348497"/>
            <a:ext cx="1703295" cy="12954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Trainable Weights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B80475-BF2C-959C-128E-B4CCDB34EAB5}"/>
              </a:ext>
            </a:extLst>
          </p:cNvPr>
          <p:cNvSpPr/>
          <p:nvPr/>
        </p:nvSpPr>
        <p:spPr>
          <a:xfrm rot="5400000">
            <a:off x="5503374" y="4963666"/>
            <a:ext cx="662157" cy="370840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E519F-14F1-9D15-7D02-29ADF3339DBD}"/>
              </a:ext>
            </a:extLst>
          </p:cNvPr>
          <p:cNvSpPr txBox="1"/>
          <p:nvPr/>
        </p:nvSpPr>
        <p:spPr>
          <a:xfrm>
            <a:off x="4709380" y="5537903"/>
            <a:ext cx="2250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F78C05-0D30-4B70-B5A5-F10C47CFC0C3}"/>
              </a:ext>
            </a:extLst>
          </p:cNvPr>
          <p:cNvSpPr txBox="1"/>
          <p:nvPr/>
        </p:nvSpPr>
        <p:spPr>
          <a:xfrm>
            <a:off x="7264328" y="3863657"/>
            <a:ext cx="126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1890890-6702-3D4A-628A-9F5EE8E3A4C4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7213302" y="3708556"/>
            <a:ext cx="220161" cy="11459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5B79388-9427-87A3-AF45-15E89E50753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0424" y="3643496"/>
            <a:ext cx="1145916" cy="22016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96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519B35-D0FA-1F0C-8B6A-C2C3A48CC46B}"/>
              </a:ext>
            </a:extLst>
          </p:cNvPr>
          <p:cNvSpPr/>
          <p:nvPr/>
        </p:nvSpPr>
        <p:spPr>
          <a:xfrm>
            <a:off x="6706574" y="5782754"/>
            <a:ext cx="2076896" cy="412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Embedding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602068-6282-111A-7665-95E61D7EB8F6}"/>
              </a:ext>
            </a:extLst>
          </p:cNvPr>
          <p:cNvSpPr/>
          <p:nvPr/>
        </p:nvSpPr>
        <p:spPr>
          <a:xfrm>
            <a:off x="6909846" y="5110401"/>
            <a:ext cx="1676400" cy="41237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E7CBEA-66AE-F957-A9D5-7D064411E57B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7745022" y="5522778"/>
            <a:ext cx="3024" cy="259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8BCB36C-23C8-96A2-A1AC-0FE69DC7FAB6}"/>
              </a:ext>
            </a:extLst>
          </p:cNvPr>
          <p:cNvSpPr/>
          <p:nvPr/>
        </p:nvSpPr>
        <p:spPr>
          <a:xfrm>
            <a:off x="6938198" y="2376165"/>
            <a:ext cx="1613647" cy="2470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F1E7BB7-94A6-5C53-FD14-D3EA0CA5E63A}"/>
              </a:ext>
            </a:extLst>
          </p:cNvPr>
          <p:cNvSpPr/>
          <p:nvPr/>
        </p:nvSpPr>
        <p:spPr>
          <a:xfrm>
            <a:off x="7126455" y="3954860"/>
            <a:ext cx="1237129" cy="743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692251-E041-1A1A-8E32-2A34F96E274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748046" y="4846914"/>
            <a:ext cx="0" cy="263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AE38B92-C304-0D05-D789-E5DDDBD107A9}"/>
              </a:ext>
            </a:extLst>
          </p:cNvPr>
          <p:cNvSpPr/>
          <p:nvPr/>
        </p:nvSpPr>
        <p:spPr>
          <a:xfrm>
            <a:off x="7126455" y="3046103"/>
            <a:ext cx="1237129" cy="41237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F6A6B2-5154-48AE-B81C-AFB1E8659DE5}"/>
              </a:ext>
            </a:extLst>
          </p:cNvPr>
          <p:cNvSpPr/>
          <p:nvPr/>
        </p:nvSpPr>
        <p:spPr>
          <a:xfrm>
            <a:off x="7126455" y="3569566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8739F83-5A8C-7E51-00B4-CAA67E241825}"/>
              </a:ext>
            </a:extLst>
          </p:cNvPr>
          <p:cNvSpPr/>
          <p:nvPr/>
        </p:nvSpPr>
        <p:spPr>
          <a:xfrm>
            <a:off x="7126455" y="2613993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CF0268-9D40-B9F7-4521-40280DE517FE}"/>
              </a:ext>
            </a:extLst>
          </p:cNvPr>
          <p:cNvCxnSpPr>
            <a:cxnSpLocks/>
          </p:cNvCxnSpPr>
          <p:nvPr/>
        </p:nvCxnSpPr>
        <p:spPr>
          <a:xfrm flipV="1">
            <a:off x="7745019" y="2112678"/>
            <a:ext cx="0" cy="263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0A63FA-AA39-E0D3-FC57-9826BDEB16BC}"/>
              </a:ext>
            </a:extLst>
          </p:cNvPr>
          <p:cNvSpPr txBox="1"/>
          <p:nvPr/>
        </p:nvSpPr>
        <p:spPr>
          <a:xfrm>
            <a:off x="6909846" y="1780136"/>
            <a:ext cx="164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Probability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37971F-CA51-21FC-BB29-FDD4716479BA}"/>
              </a:ext>
            </a:extLst>
          </p:cNvPr>
          <p:cNvSpPr txBox="1"/>
          <p:nvPr/>
        </p:nvSpPr>
        <p:spPr>
          <a:xfrm>
            <a:off x="6938198" y="6373246"/>
            <a:ext cx="164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83B5544-2D65-2C46-6E5D-6D1610D635BB}"/>
              </a:ext>
            </a:extLst>
          </p:cNvPr>
          <p:cNvSpPr/>
          <p:nvPr/>
        </p:nvSpPr>
        <p:spPr>
          <a:xfrm>
            <a:off x="1294334" y="5782754"/>
            <a:ext cx="2076896" cy="412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Embedding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8B4E1F-6840-B6F6-E384-F139ADC780A1}"/>
              </a:ext>
            </a:extLst>
          </p:cNvPr>
          <p:cNvSpPr/>
          <p:nvPr/>
        </p:nvSpPr>
        <p:spPr>
          <a:xfrm>
            <a:off x="1497606" y="5110401"/>
            <a:ext cx="1676400" cy="41237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1006A5-BD2D-9FF4-C917-870A4980C28E}"/>
              </a:ext>
            </a:extLst>
          </p:cNvPr>
          <p:cNvCxnSpPr>
            <a:stCxn id="32" idx="0"/>
            <a:endCxn id="33" idx="2"/>
          </p:cNvCxnSpPr>
          <p:nvPr/>
        </p:nvCxnSpPr>
        <p:spPr>
          <a:xfrm flipV="1">
            <a:off x="2332782" y="5522778"/>
            <a:ext cx="3024" cy="259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351594E-2008-B6E0-85DB-8E08F17D9D95}"/>
              </a:ext>
            </a:extLst>
          </p:cNvPr>
          <p:cNvSpPr/>
          <p:nvPr/>
        </p:nvSpPr>
        <p:spPr>
          <a:xfrm>
            <a:off x="1525958" y="2376165"/>
            <a:ext cx="1613647" cy="2470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433CA9B-2616-4570-C55D-20BDE37D62AD}"/>
              </a:ext>
            </a:extLst>
          </p:cNvPr>
          <p:cNvSpPr/>
          <p:nvPr/>
        </p:nvSpPr>
        <p:spPr>
          <a:xfrm>
            <a:off x="1714215" y="3954860"/>
            <a:ext cx="1237129" cy="743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D01E80-3B2B-3224-CB2C-E3389B00B53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335806" y="4846914"/>
            <a:ext cx="0" cy="263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F6A15BF-8F0A-67A1-EFF2-72678C0D36CB}"/>
              </a:ext>
            </a:extLst>
          </p:cNvPr>
          <p:cNvSpPr/>
          <p:nvPr/>
        </p:nvSpPr>
        <p:spPr>
          <a:xfrm>
            <a:off x="1714215" y="3046103"/>
            <a:ext cx="1237129" cy="41237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568CA5E-42AD-B0BF-33D5-1C04E49ED377}"/>
              </a:ext>
            </a:extLst>
          </p:cNvPr>
          <p:cNvSpPr/>
          <p:nvPr/>
        </p:nvSpPr>
        <p:spPr>
          <a:xfrm>
            <a:off x="1714215" y="3569566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DA14C0E-05A5-15DE-A15A-F5E78EAB6AEF}"/>
              </a:ext>
            </a:extLst>
          </p:cNvPr>
          <p:cNvSpPr/>
          <p:nvPr/>
        </p:nvSpPr>
        <p:spPr>
          <a:xfrm>
            <a:off x="1714215" y="2613993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887AC3-2711-C5D1-5642-9A177712E003}"/>
              </a:ext>
            </a:extLst>
          </p:cNvPr>
          <p:cNvSpPr txBox="1"/>
          <p:nvPr/>
        </p:nvSpPr>
        <p:spPr>
          <a:xfrm>
            <a:off x="1525958" y="6373246"/>
            <a:ext cx="164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12EF24-8CD0-3945-F643-14BCAC5001B1}"/>
              </a:ext>
            </a:extLst>
          </p:cNvPr>
          <p:cNvSpPr/>
          <p:nvPr/>
        </p:nvSpPr>
        <p:spPr>
          <a:xfrm>
            <a:off x="3801940" y="1117601"/>
            <a:ext cx="1613647" cy="37095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F7BDF12-DD5E-7198-2B4C-4A21B37EC02F}"/>
              </a:ext>
            </a:extLst>
          </p:cNvPr>
          <p:cNvSpPr/>
          <p:nvPr/>
        </p:nvSpPr>
        <p:spPr>
          <a:xfrm>
            <a:off x="4039970" y="3935073"/>
            <a:ext cx="1237129" cy="743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561E20E-7752-3ED9-5104-C27C059822E4}"/>
              </a:ext>
            </a:extLst>
          </p:cNvPr>
          <p:cNvSpPr/>
          <p:nvPr/>
        </p:nvSpPr>
        <p:spPr>
          <a:xfrm>
            <a:off x="4039970" y="3549779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C6887C2-3E96-A174-15D6-3A08774E2E66}"/>
              </a:ext>
            </a:extLst>
          </p:cNvPr>
          <p:cNvSpPr/>
          <p:nvPr/>
        </p:nvSpPr>
        <p:spPr>
          <a:xfrm>
            <a:off x="4026560" y="2572137"/>
            <a:ext cx="1237129" cy="743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Multi-Head Attention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8269CAA-50FA-8077-CCF2-8898C255FCAE}"/>
              </a:ext>
            </a:extLst>
          </p:cNvPr>
          <p:cNvSpPr/>
          <p:nvPr/>
        </p:nvSpPr>
        <p:spPr>
          <a:xfrm>
            <a:off x="4026560" y="2186843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B43FC2C-A1B6-943A-75F1-3DD98AA21463}"/>
              </a:ext>
            </a:extLst>
          </p:cNvPr>
          <p:cNvSpPr/>
          <p:nvPr/>
        </p:nvSpPr>
        <p:spPr>
          <a:xfrm>
            <a:off x="3541018" y="5782754"/>
            <a:ext cx="2076896" cy="412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Embedding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1748F8F-BCB6-B2EB-39D1-DFB97FA2979A}"/>
              </a:ext>
            </a:extLst>
          </p:cNvPr>
          <p:cNvSpPr/>
          <p:nvPr/>
        </p:nvSpPr>
        <p:spPr>
          <a:xfrm>
            <a:off x="3744290" y="5110401"/>
            <a:ext cx="1676400" cy="41237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3E1A4E7-C3CE-042F-A633-81464F3BF22A}"/>
              </a:ext>
            </a:extLst>
          </p:cNvPr>
          <p:cNvCxnSpPr>
            <a:stCxn id="49" idx="0"/>
            <a:endCxn id="50" idx="2"/>
          </p:cNvCxnSpPr>
          <p:nvPr/>
        </p:nvCxnSpPr>
        <p:spPr>
          <a:xfrm flipV="1">
            <a:off x="4579466" y="5522778"/>
            <a:ext cx="3024" cy="259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C38FA0-A4D4-38E0-F259-6CA472DBCC10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582490" y="4846914"/>
            <a:ext cx="0" cy="263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F3A0CE-BC16-80B4-6ABD-37BD6CBF93EC}"/>
              </a:ext>
            </a:extLst>
          </p:cNvPr>
          <p:cNvSpPr txBox="1"/>
          <p:nvPr/>
        </p:nvSpPr>
        <p:spPr>
          <a:xfrm>
            <a:off x="3772642" y="6373246"/>
            <a:ext cx="164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D7A813D3-C05F-8642-1597-DA6B9DE37171}"/>
              </a:ext>
            </a:extLst>
          </p:cNvPr>
          <p:cNvCxnSpPr>
            <a:stCxn id="35" idx="0"/>
            <a:endCxn id="47" idx="1"/>
          </p:cNvCxnSpPr>
          <p:nvPr/>
        </p:nvCxnSpPr>
        <p:spPr>
          <a:xfrm rot="16200000" flipH="1">
            <a:off x="2895894" y="1813053"/>
            <a:ext cx="567554" cy="1693778"/>
          </a:xfrm>
          <a:prstGeom prst="bentConnector4">
            <a:avLst>
              <a:gd name="adj1" fmla="val -40278"/>
              <a:gd name="adj2" fmla="val 6781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B5831F8-88E9-0F60-188D-06BDE496BFEF}"/>
              </a:ext>
            </a:extLst>
          </p:cNvPr>
          <p:cNvSpPr/>
          <p:nvPr/>
        </p:nvSpPr>
        <p:spPr>
          <a:xfrm>
            <a:off x="4039970" y="1680935"/>
            <a:ext cx="1237129" cy="41237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271340E-255D-20DA-E10C-32C84EC2FBE7}"/>
              </a:ext>
            </a:extLst>
          </p:cNvPr>
          <p:cNvSpPr/>
          <p:nvPr/>
        </p:nvSpPr>
        <p:spPr>
          <a:xfrm>
            <a:off x="4039970" y="1248825"/>
            <a:ext cx="1237129" cy="2742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C1E1AE6-FB63-1C55-10F4-F3A3E9F7426C}"/>
              </a:ext>
            </a:extLst>
          </p:cNvPr>
          <p:cNvCxnSpPr>
            <a:cxnSpLocks/>
          </p:cNvCxnSpPr>
          <p:nvPr/>
        </p:nvCxnSpPr>
        <p:spPr>
          <a:xfrm flipV="1">
            <a:off x="4652645" y="854114"/>
            <a:ext cx="0" cy="263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0C7573E-B1D6-32ED-93DD-1A0FF56E42EE}"/>
              </a:ext>
            </a:extLst>
          </p:cNvPr>
          <p:cNvSpPr txBox="1"/>
          <p:nvPr/>
        </p:nvSpPr>
        <p:spPr>
          <a:xfrm>
            <a:off x="3824125" y="537499"/>
            <a:ext cx="1641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Probability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9CF4C5-CDF1-D5B2-69EA-9A41022A5A8C}"/>
              </a:ext>
            </a:extLst>
          </p:cNvPr>
          <p:cNvCxnSpPr/>
          <p:nvPr/>
        </p:nvCxnSpPr>
        <p:spPr>
          <a:xfrm>
            <a:off x="6096000" y="643467"/>
            <a:ext cx="0" cy="59351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6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367;p43">
            <a:extLst>
              <a:ext uri="{FF2B5EF4-FFF2-40B4-BE49-F238E27FC236}">
                <a16:creationId xmlns:a16="http://schemas.microsoft.com/office/drawing/2014/main" id="{3FDC1D25-22E0-A0CB-5F2E-07132F552F54}"/>
              </a:ext>
            </a:extLst>
          </p:cNvPr>
          <p:cNvGrpSpPr/>
          <p:nvPr/>
        </p:nvGrpSpPr>
        <p:grpSpPr>
          <a:xfrm>
            <a:off x="1922995" y="1282262"/>
            <a:ext cx="2554804" cy="3581037"/>
            <a:chOff x="1206702" y="1531650"/>
            <a:chExt cx="1747123" cy="2630292"/>
          </a:xfrm>
        </p:grpSpPr>
        <p:sp>
          <p:nvSpPr>
            <p:cNvPr id="14" name="Google Shape;2368;p43">
              <a:extLst>
                <a:ext uri="{FF2B5EF4-FFF2-40B4-BE49-F238E27FC236}">
                  <a16:creationId xmlns:a16="http://schemas.microsoft.com/office/drawing/2014/main" id="{7359FA16-CAD8-0DDC-AF54-60EC7AF5A5BE}"/>
                </a:ext>
              </a:extLst>
            </p:cNvPr>
            <p:cNvSpPr/>
            <p:nvPr/>
          </p:nvSpPr>
          <p:spPr>
            <a:xfrm>
              <a:off x="1251941" y="2625225"/>
              <a:ext cx="1701884" cy="34212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3977" y="1"/>
                  </a:moveTo>
                  <a:cubicBezTo>
                    <a:pt x="1786" y="1"/>
                    <a:pt x="0" y="2382"/>
                    <a:pt x="0" y="5311"/>
                  </a:cubicBezTo>
                  <a:cubicBezTo>
                    <a:pt x="0" y="8228"/>
                    <a:pt x="1786" y="10621"/>
                    <a:pt x="3977" y="10621"/>
                  </a:cubicBez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Architecture Innovations</a:t>
              </a:r>
              <a:endParaRPr sz="1500" b="1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5" name="Google Shape;2369;p43">
              <a:extLst>
                <a:ext uri="{FF2B5EF4-FFF2-40B4-BE49-F238E27FC236}">
                  <a16:creationId xmlns:a16="http://schemas.microsoft.com/office/drawing/2014/main" id="{C360B49D-3884-2EF1-A026-4B466AE60D3F}"/>
                </a:ext>
              </a:extLst>
            </p:cNvPr>
            <p:cNvSpPr/>
            <p:nvPr/>
          </p:nvSpPr>
          <p:spPr>
            <a:xfrm>
              <a:off x="169205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70;p43">
              <a:extLst>
                <a:ext uri="{FF2B5EF4-FFF2-40B4-BE49-F238E27FC236}">
                  <a16:creationId xmlns:a16="http://schemas.microsoft.com/office/drawing/2014/main" id="{001DC4FA-2695-CD6C-76BE-137EF7D4116E}"/>
                </a:ext>
              </a:extLst>
            </p:cNvPr>
            <p:cNvSpPr/>
            <p:nvPr/>
          </p:nvSpPr>
          <p:spPr>
            <a:xfrm>
              <a:off x="2159650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68" y="9466"/>
                    <a:pt x="382" y="9466"/>
                  </a:cubicBezTo>
                  <a:cubicBezTo>
                    <a:pt x="584" y="9466"/>
                    <a:pt x="763" y="9300"/>
                    <a:pt x="763" y="9085"/>
                  </a:cubicBezTo>
                  <a:lnTo>
                    <a:pt x="763" y="382"/>
                  </a:lnTo>
                  <a:cubicBezTo>
                    <a:pt x="763" y="168"/>
                    <a:pt x="584" y="1"/>
                    <a:pt x="38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2371;p43">
              <a:extLst>
                <a:ext uri="{FF2B5EF4-FFF2-40B4-BE49-F238E27FC236}">
                  <a16:creationId xmlns:a16="http://schemas.microsoft.com/office/drawing/2014/main" id="{C45819F9-2565-17AC-CCC5-55EF350A1F96}"/>
                </a:ext>
              </a:extLst>
            </p:cNvPr>
            <p:cNvGrpSpPr/>
            <p:nvPr/>
          </p:nvGrpSpPr>
          <p:grpSpPr>
            <a:xfrm>
              <a:off x="1921825" y="1748300"/>
              <a:ext cx="410200" cy="465275"/>
              <a:chOff x="1921825" y="1748300"/>
              <a:chExt cx="410200" cy="465275"/>
            </a:xfrm>
          </p:grpSpPr>
          <p:sp>
            <p:nvSpPr>
              <p:cNvPr id="21" name="Google Shape;2372;p43">
                <a:extLst>
                  <a:ext uri="{FF2B5EF4-FFF2-40B4-BE49-F238E27FC236}">
                    <a16:creationId xmlns:a16="http://schemas.microsoft.com/office/drawing/2014/main" id="{ADAB58BA-5D30-E9D2-6432-8C6546B45DC7}"/>
                  </a:ext>
                </a:extLst>
              </p:cNvPr>
              <p:cNvSpPr/>
              <p:nvPr/>
            </p:nvSpPr>
            <p:spPr>
              <a:xfrm>
                <a:off x="2013500" y="1855075"/>
                <a:ext cx="276850" cy="24442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9777" extrusionOk="0">
                    <a:moveTo>
                      <a:pt x="5537" y="389"/>
                    </a:moveTo>
                    <a:cubicBezTo>
                      <a:pt x="6920" y="389"/>
                      <a:pt x="8285" y="1023"/>
                      <a:pt x="9169" y="2220"/>
                    </a:cubicBezTo>
                    <a:cubicBezTo>
                      <a:pt x="10645" y="4220"/>
                      <a:pt x="10216" y="7042"/>
                      <a:pt x="8216" y="8518"/>
                    </a:cubicBezTo>
                    <a:cubicBezTo>
                      <a:pt x="7413" y="9111"/>
                      <a:pt x="6475" y="9397"/>
                      <a:pt x="5546" y="9397"/>
                    </a:cubicBezTo>
                    <a:cubicBezTo>
                      <a:pt x="4161" y="9397"/>
                      <a:pt x="2794" y="8763"/>
                      <a:pt x="1918" y="7566"/>
                    </a:cubicBezTo>
                    <a:cubicBezTo>
                      <a:pt x="441" y="5566"/>
                      <a:pt x="870" y="2744"/>
                      <a:pt x="2870" y="1268"/>
                    </a:cubicBezTo>
                    <a:cubicBezTo>
                      <a:pt x="3674" y="675"/>
                      <a:pt x="4609" y="389"/>
                      <a:pt x="5537" y="389"/>
                    </a:cubicBezTo>
                    <a:close/>
                    <a:moveTo>
                      <a:pt x="5537" y="1"/>
                    </a:moveTo>
                    <a:cubicBezTo>
                      <a:pt x="4530" y="1"/>
                      <a:pt x="3515" y="312"/>
                      <a:pt x="2644" y="958"/>
                    </a:cubicBezTo>
                    <a:cubicBezTo>
                      <a:pt x="465" y="2553"/>
                      <a:pt x="1" y="5625"/>
                      <a:pt x="1608" y="7792"/>
                    </a:cubicBezTo>
                    <a:cubicBezTo>
                      <a:pt x="2563" y="9090"/>
                      <a:pt x="4044" y="9777"/>
                      <a:pt x="5546" y="9777"/>
                    </a:cubicBezTo>
                    <a:cubicBezTo>
                      <a:pt x="6552" y="9777"/>
                      <a:pt x="7568" y="9468"/>
                      <a:pt x="8442" y="8828"/>
                    </a:cubicBezTo>
                    <a:cubicBezTo>
                      <a:pt x="10609" y="7233"/>
                      <a:pt x="11074" y="4161"/>
                      <a:pt x="9478" y="1994"/>
                    </a:cubicBezTo>
                    <a:cubicBezTo>
                      <a:pt x="8517" y="691"/>
                      <a:pt x="7036" y="1"/>
                      <a:pt x="553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373;p43">
                <a:extLst>
                  <a:ext uri="{FF2B5EF4-FFF2-40B4-BE49-F238E27FC236}">
                    <a16:creationId xmlns:a16="http://schemas.microsoft.com/office/drawing/2014/main" id="{D8808095-FD4E-6717-2EF2-7172C1F36797}"/>
                  </a:ext>
                </a:extLst>
              </p:cNvPr>
              <p:cNvSpPr/>
              <p:nvPr/>
            </p:nvSpPr>
            <p:spPr>
              <a:xfrm>
                <a:off x="1991775" y="1835800"/>
                <a:ext cx="3402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15111" extrusionOk="0">
                    <a:moveTo>
                      <a:pt x="6394" y="384"/>
                    </a:moveTo>
                    <a:cubicBezTo>
                      <a:pt x="8018" y="384"/>
                      <a:pt x="9622" y="1128"/>
                      <a:pt x="10657" y="2527"/>
                    </a:cubicBezTo>
                    <a:cubicBezTo>
                      <a:pt x="12383" y="4872"/>
                      <a:pt x="11883" y="8182"/>
                      <a:pt x="9538" y="9909"/>
                    </a:cubicBezTo>
                    <a:cubicBezTo>
                      <a:pt x="8596" y="10602"/>
                      <a:pt x="7499" y="10936"/>
                      <a:pt x="6411" y="10936"/>
                    </a:cubicBezTo>
                    <a:cubicBezTo>
                      <a:pt x="4790" y="10936"/>
                      <a:pt x="3189" y="10193"/>
                      <a:pt x="2156" y="8789"/>
                    </a:cubicBezTo>
                    <a:cubicBezTo>
                      <a:pt x="429" y="6456"/>
                      <a:pt x="929" y="3134"/>
                      <a:pt x="3275" y="1407"/>
                    </a:cubicBezTo>
                    <a:cubicBezTo>
                      <a:pt x="4214" y="716"/>
                      <a:pt x="5309" y="384"/>
                      <a:pt x="6394" y="384"/>
                    </a:cubicBezTo>
                    <a:close/>
                    <a:moveTo>
                      <a:pt x="9954" y="10087"/>
                    </a:moveTo>
                    <a:lnTo>
                      <a:pt x="13169" y="14457"/>
                    </a:lnTo>
                    <a:lnTo>
                      <a:pt x="12800" y="14731"/>
                    </a:lnTo>
                    <a:lnTo>
                      <a:pt x="9585" y="10361"/>
                    </a:lnTo>
                    <a:lnTo>
                      <a:pt x="9764" y="10218"/>
                    </a:lnTo>
                    <a:lnTo>
                      <a:pt x="9954" y="10087"/>
                    </a:lnTo>
                    <a:close/>
                    <a:moveTo>
                      <a:pt x="6400" y="0"/>
                    </a:moveTo>
                    <a:cubicBezTo>
                      <a:pt x="5233" y="0"/>
                      <a:pt x="4057" y="358"/>
                      <a:pt x="3049" y="1098"/>
                    </a:cubicBezTo>
                    <a:cubicBezTo>
                      <a:pt x="536" y="2955"/>
                      <a:pt x="1" y="6503"/>
                      <a:pt x="1846" y="9027"/>
                    </a:cubicBezTo>
                    <a:cubicBezTo>
                      <a:pt x="2953" y="10531"/>
                      <a:pt x="4671" y="11325"/>
                      <a:pt x="6411" y="11325"/>
                    </a:cubicBezTo>
                    <a:cubicBezTo>
                      <a:pt x="7386" y="11325"/>
                      <a:pt x="8367" y="11076"/>
                      <a:pt x="9252" y="10563"/>
                    </a:cubicBezTo>
                    <a:lnTo>
                      <a:pt x="12490" y="14957"/>
                    </a:lnTo>
                    <a:cubicBezTo>
                      <a:pt x="12569" y="15057"/>
                      <a:pt x="12687" y="15110"/>
                      <a:pt x="12805" y="15110"/>
                    </a:cubicBezTo>
                    <a:cubicBezTo>
                      <a:pt x="12883" y="15110"/>
                      <a:pt x="12960" y="15087"/>
                      <a:pt x="13026" y="15040"/>
                    </a:cubicBezTo>
                    <a:lnTo>
                      <a:pt x="13395" y="14766"/>
                    </a:lnTo>
                    <a:cubicBezTo>
                      <a:pt x="13574" y="14635"/>
                      <a:pt x="13610" y="14397"/>
                      <a:pt x="13479" y="14230"/>
                    </a:cubicBezTo>
                    <a:lnTo>
                      <a:pt x="10240" y="9837"/>
                    </a:lnTo>
                    <a:cubicBezTo>
                      <a:pt x="12347" y="7908"/>
                      <a:pt x="12693" y="4646"/>
                      <a:pt x="10966" y="2300"/>
                    </a:cubicBezTo>
                    <a:cubicBezTo>
                      <a:pt x="9861" y="796"/>
                      <a:pt x="8141" y="0"/>
                      <a:pt x="64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74;p43">
                <a:extLst>
                  <a:ext uri="{FF2B5EF4-FFF2-40B4-BE49-F238E27FC236}">
                    <a16:creationId xmlns:a16="http://schemas.microsoft.com/office/drawing/2014/main" id="{75B9FC60-781A-43FB-C966-A973F34E32BB}"/>
                  </a:ext>
                </a:extLst>
              </p:cNvPr>
              <p:cNvSpPr/>
              <p:nvPr/>
            </p:nvSpPr>
            <p:spPr>
              <a:xfrm>
                <a:off x="2017075" y="1800300"/>
                <a:ext cx="363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794" extrusionOk="0">
                    <a:moveTo>
                      <a:pt x="193" y="1"/>
                    </a:moveTo>
                    <a:cubicBezTo>
                      <a:pt x="159" y="1"/>
                      <a:pt x="125" y="10"/>
                      <a:pt x="96" y="30"/>
                    </a:cubicBezTo>
                    <a:cubicBezTo>
                      <a:pt x="25" y="89"/>
                      <a:pt x="1" y="196"/>
                      <a:pt x="60" y="268"/>
                    </a:cubicBezTo>
                    <a:lnTo>
                      <a:pt x="1132" y="1720"/>
                    </a:lnTo>
                    <a:cubicBezTo>
                      <a:pt x="1167" y="1769"/>
                      <a:pt x="1213" y="1793"/>
                      <a:pt x="1263" y="1793"/>
                    </a:cubicBezTo>
                    <a:cubicBezTo>
                      <a:pt x="1298" y="1793"/>
                      <a:pt x="1335" y="1781"/>
                      <a:pt x="1370" y="1756"/>
                    </a:cubicBezTo>
                    <a:cubicBezTo>
                      <a:pt x="1441" y="1708"/>
                      <a:pt x="1453" y="1601"/>
                      <a:pt x="1406" y="1530"/>
                    </a:cubicBezTo>
                    <a:lnTo>
                      <a:pt x="322" y="65"/>
                    </a:lnTo>
                    <a:cubicBezTo>
                      <a:pt x="294" y="22"/>
                      <a:pt x="244" y="1"/>
                      <a:pt x="19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375;p43">
                <a:extLst>
                  <a:ext uri="{FF2B5EF4-FFF2-40B4-BE49-F238E27FC236}">
                    <a16:creationId xmlns:a16="http://schemas.microsoft.com/office/drawing/2014/main" id="{39A6F39C-D375-4EDB-C7F1-6A0640A94A8A}"/>
                  </a:ext>
                </a:extLst>
              </p:cNvPr>
              <p:cNvSpPr/>
              <p:nvPr/>
            </p:nvSpPr>
            <p:spPr>
              <a:xfrm>
                <a:off x="2074225" y="1766750"/>
                <a:ext cx="25625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015" extrusionOk="0">
                    <a:moveTo>
                      <a:pt x="198" y="0"/>
                    </a:moveTo>
                    <a:cubicBezTo>
                      <a:pt x="176" y="0"/>
                      <a:pt x="153" y="5"/>
                      <a:pt x="132" y="14"/>
                    </a:cubicBezTo>
                    <a:cubicBezTo>
                      <a:pt x="48" y="38"/>
                      <a:pt x="1" y="133"/>
                      <a:pt x="36" y="229"/>
                    </a:cubicBezTo>
                    <a:lnTo>
                      <a:pt x="691" y="1907"/>
                    </a:lnTo>
                    <a:cubicBezTo>
                      <a:pt x="719" y="1972"/>
                      <a:pt x="782" y="2015"/>
                      <a:pt x="847" y="2015"/>
                    </a:cubicBezTo>
                    <a:cubicBezTo>
                      <a:pt x="867" y="2015"/>
                      <a:pt x="886" y="2011"/>
                      <a:pt x="906" y="2003"/>
                    </a:cubicBezTo>
                    <a:cubicBezTo>
                      <a:pt x="918" y="2003"/>
                      <a:pt x="929" y="1991"/>
                      <a:pt x="941" y="1979"/>
                    </a:cubicBezTo>
                    <a:cubicBezTo>
                      <a:pt x="1001" y="1943"/>
                      <a:pt x="1025" y="1860"/>
                      <a:pt x="1001" y="1788"/>
                    </a:cubicBezTo>
                    <a:lnTo>
                      <a:pt x="346" y="98"/>
                    </a:lnTo>
                    <a:cubicBezTo>
                      <a:pt x="320" y="36"/>
                      <a:pt x="261" y="0"/>
                      <a:pt x="19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76;p43">
                <a:extLst>
                  <a:ext uri="{FF2B5EF4-FFF2-40B4-BE49-F238E27FC236}">
                    <a16:creationId xmlns:a16="http://schemas.microsoft.com/office/drawing/2014/main" id="{90568990-EFF7-EF27-E3E9-1A41E99882F4}"/>
                  </a:ext>
                </a:extLst>
              </p:cNvPr>
              <p:cNvSpPr/>
              <p:nvPr/>
            </p:nvSpPr>
            <p:spPr>
              <a:xfrm>
                <a:off x="2138525" y="1748900"/>
                <a:ext cx="137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35" extrusionOk="0">
                    <a:moveTo>
                      <a:pt x="174" y="1"/>
                    </a:moveTo>
                    <a:cubicBezTo>
                      <a:pt x="168" y="1"/>
                      <a:pt x="161" y="1"/>
                      <a:pt x="155" y="2"/>
                    </a:cubicBezTo>
                    <a:cubicBezTo>
                      <a:pt x="60" y="14"/>
                      <a:pt x="0" y="97"/>
                      <a:pt x="0" y="181"/>
                    </a:cubicBezTo>
                    <a:lnTo>
                      <a:pt x="203" y="1978"/>
                    </a:lnTo>
                    <a:cubicBezTo>
                      <a:pt x="214" y="2067"/>
                      <a:pt x="286" y="2134"/>
                      <a:pt x="373" y="2134"/>
                    </a:cubicBezTo>
                    <a:cubicBezTo>
                      <a:pt x="379" y="2134"/>
                      <a:pt x="386" y="2134"/>
                      <a:pt x="393" y="2133"/>
                    </a:cubicBezTo>
                    <a:cubicBezTo>
                      <a:pt x="417" y="2121"/>
                      <a:pt x="453" y="2109"/>
                      <a:pt x="465" y="2097"/>
                    </a:cubicBezTo>
                    <a:cubicBezTo>
                      <a:pt x="512" y="2062"/>
                      <a:pt x="548" y="2002"/>
                      <a:pt x="536" y="1943"/>
                    </a:cubicBezTo>
                    <a:lnTo>
                      <a:pt x="334" y="145"/>
                    </a:lnTo>
                    <a:cubicBezTo>
                      <a:pt x="323" y="68"/>
                      <a:pt x="251" y="1"/>
                      <a:pt x="17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77;p43">
                <a:extLst>
                  <a:ext uri="{FF2B5EF4-FFF2-40B4-BE49-F238E27FC236}">
                    <a16:creationId xmlns:a16="http://schemas.microsoft.com/office/drawing/2014/main" id="{D31DAD58-CE3F-1A04-52B8-2B2463A3AC8C}"/>
                  </a:ext>
                </a:extLst>
              </p:cNvPr>
              <p:cNvSpPr/>
              <p:nvPr/>
            </p:nvSpPr>
            <p:spPr>
              <a:xfrm>
                <a:off x="2197750" y="1748300"/>
                <a:ext cx="15800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122" extrusionOk="0">
                    <a:moveTo>
                      <a:pt x="453" y="1"/>
                    </a:moveTo>
                    <a:cubicBezTo>
                      <a:pt x="368" y="1"/>
                      <a:pt x="297" y="57"/>
                      <a:pt x="287" y="133"/>
                    </a:cubicBezTo>
                    <a:lnTo>
                      <a:pt x="13" y="1931"/>
                    </a:lnTo>
                    <a:cubicBezTo>
                      <a:pt x="1" y="2014"/>
                      <a:pt x="60" y="2110"/>
                      <a:pt x="156" y="2121"/>
                    </a:cubicBezTo>
                    <a:cubicBezTo>
                      <a:pt x="203" y="2121"/>
                      <a:pt x="239" y="2110"/>
                      <a:pt x="275" y="2086"/>
                    </a:cubicBezTo>
                    <a:cubicBezTo>
                      <a:pt x="310" y="2062"/>
                      <a:pt x="334" y="2026"/>
                      <a:pt x="346" y="1979"/>
                    </a:cubicBezTo>
                    <a:lnTo>
                      <a:pt x="620" y="193"/>
                    </a:lnTo>
                    <a:cubicBezTo>
                      <a:pt x="632" y="97"/>
                      <a:pt x="572" y="14"/>
                      <a:pt x="477" y="2"/>
                    </a:cubicBezTo>
                    <a:cubicBezTo>
                      <a:pt x="469" y="1"/>
                      <a:pt x="461" y="1"/>
                      <a:pt x="45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78;p43">
                <a:extLst>
                  <a:ext uri="{FF2B5EF4-FFF2-40B4-BE49-F238E27FC236}">
                    <a16:creationId xmlns:a16="http://schemas.microsoft.com/office/drawing/2014/main" id="{2A34C999-0988-1859-5FD4-B9EAA82B8BE7}"/>
                  </a:ext>
                </a:extLst>
              </p:cNvPr>
              <p:cNvSpPr/>
              <p:nvPr/>
            </p:nvSpPr>
            <p:spPr>
              <a:xfrm>
                <a:off x="1921825" y="1969450"/>
                <a:ext cx="539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10" extrusionOk="0">
                    <a:moveTo>
                      <a:pt x="191" y="1"/>
                    </a:moveTo>
                    <a:cubicBezTo>
                      <a:pt x="106" y="1"/>
                      <a:pt x="35" y="58"/>
                      <a:pt x="25" y="145"/>
                    </a:cubicBezTo>
                    <a:cubicBezTo>
                      <a:pt x="1" y="241"/>
                      <a:pt x="72" y="324"/>
                      <a:pt x="156" y="336"/>
                    </a:cubicBezTo>
                    <a:lnTo>
                      <a:pt x="1953" y="610"/>
                    </a:lnTo>
                    <a:cubicBezTo>
                      <a:pt x="1989" y="610"/>
                      <a:pt x="2037" y="598"/>
                      <a:pt x="2072" y="574"/>
                    </a:cubicBezTo>
                    <a:cubicBezTo>
                      <a:pt x="2108" y="550"/>
                      <a:pt x="2132" y="514"/>
                      <a:pt x="2132" y="467"/>
                    </a:cubicBezTo>
                    <a:cubicBezTo>
                      <a:pt x="2156" y="372"/>
                      <a:pt x="2084" y="288"/>
                      <a:pt x="2001" y="276"/>
                    </a:cubicBezTo>
                    <a:lnTo>
                      <a:pt x="215" y="2"/>
                    </a:lnTo>
                    <a:cubicBezTo>
                      <a:pt x="207" y="1"/>
                      <a:pt x="199" y="1"/>
                      <a:pt x="19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79;p43">
                <a:extLst>
                  <a:ext uri="{FF2B5EF4-FFF2-40B4-BE49-F238E27FC236}">
                    <a16:creationId xmlns:a16="http://schemas.microsoft.com/office/drawing/2014/main" id="{37F01AFF-DE90-338B-6AD0-2191C46A8094}"/>
                  </a:ext>
                </a:extLst>
              </p:cNvPr>
              <p:cNvSpPr/>
              <p:nvPr/>
            </p:nvSpPr>
            <p:spPr>
              <a:xfrm>
                <a:off x="1938200" y="1905450"/>
                <a:ext cx="5092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052" extrusionOk="0">
                    <a:moveTo>
                      <a:pt x="184" y="1"/>
                    </a:moveTo>
                    <a:cubicBezTo>
                      <a:pt x="122" y="1"/>
                      <a:pt x="63" y="36"/>
                      <a:pt x="36" y="98"/>
                    </a:cubicBezTo>
                    <a:cubicBezTo>
                      <a:pt x="1" y="181"/>
                      <a:pt x="36" y="276"/>
                      <a:pt x="120" y="312"/>
                    </a:cubicBezTo>
                    <a:lnTo>
                      <a:pt x="1787" y="1038"/>
                    </a:lnTo>
                    <a:cubicBezTo>
                      <a:pt x="1805" y="1048"/>
                      <a:pt x="1826" y="1051"/>
                      <a:pt x="1848" y="1051"/>
                    </a:cubicBezTo>
                    <a:cubicBezTo>
                      <a:pt x="1884" y="1051"/>
                      <a:pt x="1919" y="1041"/>
                      <a:pt x="1941" y="1027"/>
                    </a:cubicBezTo>
                    <a:cubicBezTo>
                      <a:pt x="1965" y="1003"/>
                      <a:pt x="1989" y="979"/>
                      <a:pt x="2001" y="955"/>
                    </a:cubicBezTo>
                    <a:cubicBezTo>
                      <a:pt x="2037" y="872"/>
                      <a:pt x="2001" y="777"/>
                      <a:pt x="1917" y="741"/>
                    </a:cubicBezTo>
                    <a:lnTo>
                      <a:pt x="251" y="15"/>
                    </a:lnTo>
                    <a:cubicBezTo>
                      <a:pt x="229" y="5"/>
                      <a:pt x="206" y="1"/>
                      <a:pt x="18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80;p43">
                <a:extLst>
                  <a:ext uri="{FF2B5EF4-FFF2-40B4-BE49-F238E27FC236}">
                    <a16:creationId xmlns:a16="http://schemas.microsoft.com/office/drawing/2014/main" id="{E9BAE923-6504-8D9F-FDA6-D0B8F2E8B0E6}"/>
                  </a:ext>
                </a:extLst>
              </p:cNvPr>
              <p:cNvSpPr/>
              <p:nvPr/>
            </p:nvSpPr>
            <p:spPr>
              <a:xfrm>
                <a:off x="1970950" y="1847700"/>
                <a:ext cx="446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458" extrusionOk="0">
                    <a:moveTo>
                      <a:pt x="180" y="0"/>
                    </a:moveTo>
                    <a:cubicBezTo>
                      <a:pt x="131" y="0"/>
                      <a:pt x="82" y="22"/>
                      <a:pt x="48" y="62"/>
                    </a:cubicBezTo>
                    <a:cubicBezTo>
                      <a:pt x="0" y="134"/>
                      <a:pt x="12" y="241"/>
                      <a:pt x="84" y="300"/>
                    </a:cubicBezTo>
                    <a:lnTo>
                      <a:pt x="1489" y="1420"/>
                    </a:lnTo>
                    <a:cubicBezTo>
                      <a:pt x="1527" y="1445"/>
                      <a:pt x="1565" y="1457"/>
                      <a:pt x="1602" y="1457"/>
                    </a:cubicBezTo>
                    <a:cubicBezTo>
                      <a:pt x="1633" y="1457"/>
                      <a:pt x="1663" y="1448"/>
                      <a:pt x="1691" y="1432"/>
                    </a:cubicBezTo>
                    <a:cubicBezTo>
                      <a:pt x="1703" y="1420"/>
                      <a:pt x="1715" y="1408"/>
                      <a:pt x="1727" y="1396"/>
                    </a:cubicBezTo>
                    <a:cubicBezTo>
                      <a:pt x="1786" y="1324"/>
                      <a:pt x="1774" y="1217"/>
                      <a:pt x="1703" y="1170"/>
                    </a:cubicBezTo>
                    <a:lnTo>
                      <a:pt x="286" y="39"/>
                    </a:lnTo>
                    <a:cubicBezTo>
                      <a:pt x="255" y="13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381;p43">
              <a:extLst>
                <a:ext uri="{FF2B5EF4-FFF2-40B4-BE49-F238E27FC236}">
                  <a16:creationId xmlns:a16="http://schemas.microsoft.com/office/drawing/2014/main" id="{5F4AE574-59CC-7178-0306-AEC289B8135F}"/>
                </a:ext>
              </a:extLst>
            </p:cNvPr>
            <p:cNvSpPr/>
            <p:nvPr/>
          </p:nvSpPr>
          <p:spPr>
            <a:xfrm>
              <a:off x="1737275" y="1583475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2;p43">
              <a:extLst>
                <a:ext uri="{FF2B5EF4-FFF2-40B4-BE49-F238E27FC236}">
                  <a16:creationId xmlns:a16="http://schemas.microsoft.com/office/drawing/2014/main" id="{1D80F150-4BD7-D629-18FC-0065CE58CB20}"/>
                </a:ext>
              </a:extLst>
            </p:cNvPr>
            <p:cNvSpPr txBox="1"/>
            <p:nvPr/>
          </p:nvSpPr>
          <p:spPr>
            <a:xfrm>
              <a:off x="1206702" y="3396943"/>
              <a:ext cx="1617475" cy="764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2018: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BERT</a:t>
              </a:r>
              <a:r>
                <a:rPr lang="en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– Encoder only &amp; Text only</a:t>
              </a:r>
            </a:p>
            <a:p>
              <a:pPr lvl="0"/>
              <a:r>
                <a:rPr lang="en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GPT-1 – Decoder only &amp; Text only</a:t>
              </a:r>
            </a:p>
            <a:p>
              <a:pPr lvl="0"/>
              <a:endParaRPr lang="en-US" sz="1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/>
              <a:r>
                <a:rPr lang="en-US" sz="12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2019:</a:t>
              </a:r>
            </a:p>
            <a:p>
              <a:pPr lvl="0"/>
              <a:r>
                <a:rPr lang="en-US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GPT-2 – Decoder only </a:t>
              </a:r>
              <a:r>
                <a:rPr lang="en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&amp; Text only</a:t>
              </a:r>
              <a:r>
                <a:rPr lang="en-US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</a:p>
            <a:p>
              <a:r>
                <a:rPr lang="en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T5 – </a:t>
              </a:r>
              <a:r>
                <a:rPr lang="en-US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Encoder-Decoder </a:t>
              </a:r>
              <a:r>
                <a:rPr lang="en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&amp; Text only</a:t>
              </a:r>
              <a:r>
                <a:rPr lang="en-US" sz="1200" dirty="0">
                  <a:solidFill>
                    <a:srgbClr val="434343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</a:t>
              </a:r>
              <a:endPara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/>
              <a:endPara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/>
              <a:endParaRPr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20" name="Google Shape;2383;p43">
              <a:extLst>
                <a:ext uri="{FF2B5EF4-FFF2-40B4-BE49-F238E27FC236}">
                  <a16:creationId xmlns:a16="http://schemas.microsoft.com/office/drawing/2014/main" id="{BE0CF82E-025B-C074-8B00-FA51273741F6}"/>
                </a:ext>
              </a:extLst>
            </p:cNvPr>
            <p:cNvSpPr txBox="1"/>
            <p:nvPr/>
          </p:nvSpPr>
          <p:spPr>
            <a:xfrm>
              <a:off x="1501625" y="2967344"/>
              <a:ext cx="1354200" cy="4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434343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Foundational LLMs </a:t>
              </a:r>
              <a:endParaRPr sz="15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</p:grpSp>
      <p:grpSp>
        <p:nvGrpSpPr>
          <p:cNvPr id="47" name="Google Shape;2401;p43">
            <a:extLst>
              <a:ext uri="{FF2B5EF4-FFF2-40B4-BE49-F238E27FC236}">
                <a16:creationId xmlns:a16="http://schemas.microsoft.com/office/drawing/2014/main" id="{0FE176B0-5725-0B8E-F641-F35E628F01A4}"/>
              </a:ext>
            </a:extLst>
          </p:cNvPr>
          <p:cNvGrpSpPr/>
          <p:nvPr/>
        </p:nvGrpSpPr>
        <p:grpSpPr>
          <a:xfrm>
            <a:off x="4477801" y="1282261"/>
            <a:ext cx="2555522" cy="1954641"/>
            <a:chOff x="3976806" y="1531650"/>
            <a:chExt cx="1747614" cy="1435695"/>
          </a:xfrm>
        </p:grpSpPr>
        <p:sp>
          <p:nvSpPr>
            <p:cNvPr id="48" name="Google Shape;2402;p43">
              <a:extLst>
                <a:ext uri="{FF2B5EF4-FFF2-40B4-BE49-F238E27FC236}">
                  <a16:creationId xmlns:a16="http://schemas.microsoft.com/office/drawing/2014/main" id="{15932C26-8FE5-FE69-1556-E424FCB7CB88}"/>
                </a:ext>
              </a:extLst>
            </p:cNvPr>
            <p:cNvSpPr/>
            <p:nvPr/>
          </p:nvSpPr>
          <p:spPr>
            <a:xfrm>
              <a:off x="3976806" y="2625225"/>
              <a:ext cx="1747614" cy="34212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Scaling and Generalization	</a:t>
              </a:r>
              <a:endParaRPr sz="1500" b="1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9" name="Google Shape;2403;p43">
              <a:extLst>
                <a:ext uri="{FF2B5EF4-FFF2-40B4-BE49-F238E27FC236}">
                  <a16:creationId xmlns:a16="http://schemas.microsoft.com/office/drawing/2014/main" id="{610FA65F-DBB0-29FD-C64C-12B5E581DD83}"/>
                </a:ext>
              </a:extLst>
            </p:cNvPr>
            <p:cNvSpPr/>
            <p:nvPr/>
          </p:nvSpPr>
          <p:spPr>
            <a:xfrm>
              <a:off x="4342179" y="1531650"/>
              <a:ext cx="954300" cy="954000"/>
            </a:xfrm>
            <a:custGeom>
              <a:avLst/>
              <a:gdLst/>
              <a:ahLst/>
              <a:cxnLst/>
              <a:rect l="l" t="t" r="r" b="b"/>
              <a:pathLst>
                <a:path w="38172" h="38160" extrusionOk="0">
                  <a:moveTo>
                    <a:pt x="19086" y="0"/>
                  </a:moveTo>
                  <a:cubicBezTo>
                    <a:pt x="13050" y="0"/>
                    <a:pt x="7490" y="2763"/>
                    <a:pt x="3846" y="7597"/>
                  </a:cubicBezTo>
                  <a:cubicBezTo>
                    <a:pt x="3727" y="7763"/>
                    <a:pt x="3751" y="8001"/>
                    <a:pt x="3930" y="8120"/>
                  </a:cubicBezTo>
                  <a:cubicBezTo>
                    <a:pt x="3998" y="8174"/>
                    <a:pt x="4079" y="8200"/>
                    <a:pt x="4159" y="8200"/>
                  </a:cubicBezTo>
                  <a:cubicBezTo>
                    <a:pt x="4274" y="8200"/>
                    <a:pt x="4388" y="8147"/>
                    <a:pt x="4465" y="8049"/>
                  </a:cubicBezTo>
                  <a:cubicBezTo>
                    <a:pt x="7954" y="3417"/>
                    <a:pt x="13288" y="762"/>
                    <a:pt x="19086" y="762"/>
                  </a:cubicBezTo>
                  <a:cubicBezTo>
                    <a:pt x="29183" y="762"/>
                    <a:pt x="37410" y="8978"/>
                    <a:pt x="37410" y="19074"/>
                  </a:cubicBezTo>
                  <a:cubicBezTo>
                    <a:pt x="37410" y="29183"/>
                    <a:pt x="29183" y="37398"/>
                    <a:pt x="19086" y="37398"/>
                  </a:cubicBezTo>
                  <a:cubicBezTo>
                    <a:pt x="8990" y="37398"/>
                    <a:pt x="774" y="29183"/>
                    <a:pt x="774" y="19074"/>
                  </a:cubicBezTo>
                  <a:cubicBezTo>
                    <a:pt x="774" y="18872"/>
                    <a:pt x="596" y="18693"/>
                    <a:pt x="382" y="18693"/>
                  </a:cubicBezTo>
                  <a:cubicBezTo>
                    <a:pt x="179" y="18693"/>
                    <a:pt x="1" y="18872"/>
                    <a:pt x="1" y="19074"/>
                  </a:cubicBezTo>
                  <a:cubicBezTo>
                    <a:pt x="1" y="29599"/>
                    <a:pt x="8561" y="38160"/>
                    <a:pt x="19086" y="38160"/>
                  </a:cubicBezTo>
                  <a:cubicBezTo>
                    <a:pt x="29611" y="38160"/>
                    <a:pt x="38172" y="29599"/>
                    <a:pt x="38172" y="19074"/>
                  </a:cubicBezTo>
                  <a:cubicBezTo>
                    <a:pt x="38172" y="8561"/>
                    <a:pt x="29611" y="0"/>
                    <a:pt x="1908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04;p43">
              <a:extLst>
                <a:ext uri="{FF2B5EF4-FFF2-40B4-BE49-F238E27FC236}">
                  <a16:creationId xmlns:a16="http://schemas.microsoft.com/office/drawing/2014/main" id="{FD93592D-A34E-593C-86B8-91C54BE72A58}"/>
                </a:ext>
              </a:extLst>
            </p:cNvPr>
            <p:cNvSpPr/>
            <p:nvPr/>
          </p:nvSpPr>
          <p:spPr>
            <a:xfrm>
              <a:off x="4790057" y="2466575"/>
              <a:ext cx="3126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406;p43">
              <a:extLst>
                <a:ext uri="{FF2B5EF4-FFF2-40B4-BE49-F238E27FC236}">
                  <a16:creationId xmlns:a16="http://schemas.microsoft.com/office/drawing/2014/main" id="{4404F93C-707E-3166-0595-48085FC619B6}"/>
                </a:ext>
              </a:extLst>
            </p:cNvPr>
            <p:cNvSpPr/>
            <p:nvPr/>
          </p:nvSpPr>
          <p:spPr>
            <a:xfrm>
              <a:off x="4568483" y="1749938"/>
              <a:ext cx="487575" cy="505750"/>
            </a:xfrm>
            <a:custGeom>
              <a:avLst/>
              <a:gdLst/>
              <a:ahLst/>
              <a:cxnLst/>
              <a:rect l="l" t="t" r="r" b="b"/>
              <a:pathLst>
                <a:path w="19503" h="20230" extrusionOk="0">
                  <a:moveTo>
                    <a:pt x="19062" y="298"/>
                  </a:moveTo>
                  <a:lnTo>
                    <a:pt x="19062" y="6847"/>
                  </a:lnTo>
                  <a:lnTo>
                    <a:pt x="14490" y="6847"/>
                  </a:lnTo>
                  <a:cubicBezTo>
                    <a:pt x="14455" y="6847"/>
                    <a:pt x="14431" y="6859"/>
                    <a:pt x="14407" y="6870"/>
                  </a:cubicBezTo>
                  <a:lnTo>
                    <a:pt x="10728" y="9442"/>
                  </a:lnTo>
                  <a:lnTo>
                    <a:pt x="10728" y="7013"/>
                  </a:lnTo>
                  <a:cubicBezTo>
                    <a:pt x="10728" y="6918"/>
                    <a:pt x="10621" y="6835"/>
                    <a:pt x="10537" y="6835"/>
                  </a:cubicBezTo>
                  <a:lnTo>
                    <a:pt x="9085" y="6835"/>
                  </a:lnTo>
                  <a:lnTo>
                    <a:pt x="9085" y="298"/>
                  </a:lnTo>
                  <a:close/>
                  <a:moveTo>
                    <a:pt x="10430" y="7144"/>
                  </a:moveTo>
                  <a:lnTo>
                    <a:pt x="10430" y="9752"/>
                  </a:lnTo>
                  <a:cubicBezTo>
                    <a:pt x="10430" y="9811"/>
                    <a:pt x="10430" y="9871"/>
                    <a:pt x="10490" y="9907"/>
                  </a:cubicBezTo>
                  <a:cubicBezTo>
                    <a:pt x="10514" y="9918"/>
                    <a:pt x="10526" y="9918"/>
                    <a:pt x="10549" y="9918"/>
                  </a:cubicBezTo>
                  <a:cubicBezTo>
                    <a:pt x="10585" y="9918"/>
                    <a:pt x="10609" y="9907"/>
                    <a:pt x="10633" y="9895"/>
                  </a:cubicBezTo>
                  <a:lnTo>
                    <a:pt x="12538" y="8573"/>
                  </a:lnTo>
                  <a:cubicBezTo>
                    <a:pt x="12943" y="9145"/>
                    <a:pt x="13145" y="9799"/>
                    <a:pt x="13145" y="10502"/>
                  </a:cubicBezTo>
                  <a:cubicBezTo>
                    <a:pt x="13145" y="12347"/>
                    <a:pt x="11645" y="13847"/>
                    <a:pt x="9799" y="13847"/>
                  </a:cubicBezTo>
                  <a:cubicBezTo>
                    <a:pt x="7954" y="13847"/>
                    <a:pt x="6454" y="12324"/>
                    <a:pt x="6454" y="10478"/>
                  </a:cubicBezTo>
                  <a:cubicBezTo>
                    <a:pt x="6454" y="8799"/>
                    <a:pt x="7716" y="7442"/>
                    <a:pt x="9383" y="7144"/>
                  </a:cubicBezTo>
                  <a:close/>
                  <a:moveTo>
                    <a:pt x="5573" y="2084"/>
                  </a:moveTo>
                  <a:lnTo>
                    <a:pt x="7144" y="4061"/>
                  </a:lnTo>
                  <a:cubicBezTo>
                    <a:pt x="7180" y="4105"/>
                    <a:pt x="7228" y="4129"/>
                    <a:pt x="7280" y="4129"/>
                  </a:cubicBezTo>
                  <a:cubicBezTo>
                    <a:pt x="7298" y="4129"/>
                    <a:pt x="7316" y="4126"/>
                    <a:pt x="7335" y="4120"/>
                  </a:cubicBezTo>
                  <a:cubicBezTo>
                    <a:pt x="7799" y="3942"/>
                    <a:pt x="8263" y="3811"/>
                    <a:pt x="8740" y="3739"/>
                  </a:cubicBezTo>
                  <a:cubicBezTo>
                    <a:pt x="8763" y="3739"/>
                    <a:pt x="8787" y="3727"/>
                    <a:pt x="8787" y="3727"/>
                  </a:cubicBezTo>
                  <a:lnTo>
                    <a:pt x="8787" y="6966"/>
                  </a:lnTo>
                  <a:cubicBezTo>
                    <a:pt x="7299" y="7406"/>
                    <a:pt x="6120" y="8835"/>
                    <a:pt x="6120" y="10502"/>
                  </a:cubicBezTo>
                  <a:cubicBezTo>
                    <a:pt x="6120" y="12526"/>
                    <a:pt x="7775" y="14181"/>
                    <a:pt x="9799" y="14181"/>
                  </a:cubicBezTo>
                  <a:cubicBezTo>
                    <a:pt x="11823" y="14181"/>
                    <a:pt x="13478" y="12526"/>
                    <a:pt x="13478" y="10502"/>
                  </a:cubicBezTo>
                  <a:cubicBezTo>
                    <a:pt x="13478" y="9740"/>
                    <a:pt x="13240" y="8990"/>
                    <a:pt x="12812" y="8359"/>
                  </a:cubicBezTo>
                  <a:lnTo>
                    <a:pt x="14538" y="7132"/>
                  </a:lnTo>
                  <a:lnTo>
                    <a:pt x="17074" y="7132"/>
                  </a:lnTo>
                  <a:lnTo>
                    <a:pt x="16241" y="7823"/>
                  </a:lnTo>
                  <a:cubicBezTo>
                    <a:pt x="16181" y="7871"/>
                    <a:pt x="16157" y="7954"/>
                    <a:pt x="16181" y="8025"/>
                  </a:cubicBezTo>
                  <a:cubicBezTo>
                    <a:pt x="16360" y="8478"/>
                    <a:pt x="16491" y="8954"/>
                    <a:pt x="16562" y="9442"/>
                  </a:cubicBezTo>
                  <a:cubicBezTo>
                    <a:pt x="16574" y="9514"/>
                    <a:pt x="16633" y="9561"/>
                    <a:pt x="16705" y="9573"/>
                  </a:cubicBezTo>
                  <a:lnTo>
                    <a:pt x="19205" y="9954"/>
                  </a:lnTo>
                  <a:lnTo>
                    <a:pt x="19205" y="11050"/>
                  </a:lnTo>
                  <a:lnTo>
                    <a:pt x="16705" y="11419"/>
                  </a:lnTo>
                  <a:cubicBezTo>
                    <a:pt x="16633" y="11431"/>
                    <a:pt x="16574" y="11490"/>
                    <a:pt x="16562" y="11562"/>
                  </a:cubicBezTo>
                  <a:cubicBezTo>
                    <a:pt x="16491" y="12038"/>
                    <a:pt x="16360" y="12514"/>
                    <a:pt x="16181" y="12966"/>
                  </a:cubicBezTo>
                  <a:cubicBezTo>
                    <a:pt x="16157" y="13038"/>
                    <a:pt x="16181" y="13109"/>
                    <a:pt x="16241" y="13157"/>
                  </a:cubicBezTo>
                  <a:lnTo>
                    <a:pt x="18217" y="14729"/>
                  </a:lnTo>
                  <a:lnTo>
                    <a:pt x="17669" y="15669"/>
                  </a:lnTo>
                  <a:lnTo>
                    <a:pt x="15312" y="14752"/>
                  </a:lnTo>
                  <a:cubicBezTo>
                    <a:pt x="15293" y="14741"/>
                    <a:pt x="15271" y="14736"/>
                    <a:pt x="15249" y="14736"/>
                  </a:cubicBezTo>
                  <a:cubicBezTo>
                    <a:pt x="15203" y="14736"/>
                    <a:pt x="15154" y="14760"/>
                    <a:pt x="15121" y="14800"/>
                  </a:cubicBezTo>
                  <a:cubicBezTo>
                    <a:pt x="14824" y="15181"/>
                    <a:pt x="14467" y="15526"/>
                    <a:pt x="14097" y="15824"/>
                  </a:cubicBezTo>
                  <a:cubicBezTo>
                    <a:pt x="14038" y="15872"/>
                    <a:pt x="14014" y="15943"/>
                    <a:pt x="14050" y="16014"/>
                  </a:cubicBezTo>
                  <a:lnTo>
                    <a:pt x="14979" y="18372"/>
                  </a:lnTo>
                  <a:lnTo>
                    <a:pt x="14038" y="18920"/>
                  </a:lnTo>
                  <a:lnTo>
                    <a:pt x="12454" y="16943"/>
                  </a:lnTo>
                  <a:cubicBezTo>
                    <a:pt x="12419" y="16899"/>
                    <a:pt x="12371" y="16874"/>
                    <a:pt x="12319" y="16874"/>
                  </a:cubicBezTo>
                  <a:cubicBezTo>
                    <a:pt x="12301" y="16874"/>
                    <a:pt x="12282" y="16877"/>
                    <a:pt x="12264" y="16884"/>
                  </a:cubicBezTo>
                  <a:cubicBezTo>
                    <a:pt x="11811" y="17062"/>
                    <a:pt x="11347" y="17193"/>
                    <a:pt x="10859" y="17265"/>
                  </a:cubicBezTo>
                  <a:cubicBezTo>
                    <a:pt x="10788" y="17276"/>
                    <a:pt x="10728" y="17348"/>
                    <a:pt x="10716" y="17419"/>
                  </a:cubicBezTo>
                  <a:lnTo>
                    <a:pt x="10347" y="19943"/>
                  </a:lnTo>
                  <a:lnTo>
                    <a:pt x="9252" y="19943"/>
                  </a:lnTo>
                  <a:lnTo>
                    <a:pt x="8883" y="17419"/>
                  </a:lnTo>
                  <a:cubicBezTo>
                    <a:pt x="8871" y="17348"/>
                    <a:pt x="8811" y="17276"/>
                    <a:pt x="8740" y="17265"/>
                  </a:cubicBezTo>
                  <a:cubicBezTo>
                    <a:pt x="8263" y="17193"/>
                    <a:pt x="7787" y="17062"/>
                    <a:pt x="7335" y="16895"/>
                  </a:cubicBezTo>
                  <a:cubicBezTo>
                    <a:pt x="7312" y="16888"/>
                    <a:pt x="7289" y="16884"/>
                    <a:pt x="7268" y="16884"/>
                  </a:cubicBezTo>
                  <a:cubicBezTo>
                    <a:pt x="7220" y="16884"/>
                    <a:pt x="7177" y="16902"/>
                    <a:pt x="7144" y="16943"/>
                  </a:cubicBezTo>
                  <a:lnTo>
                    <a:pt x="5573" y="18920"/>
                  </a:lnTo>
                  <a:lnTo>
                    <a:pt x="4632" y="18372"/>
                  </a:lnTo>
                  <a:lnTo>
                    <a:pt x="5549" y="16014"/>
                  </a:lnTo>
                  <a:cubicBezTo>
                    <a:pt x="5584" y="15955"/>
                    <a:pt x="5561" y="15872"/>
                    <a:pt x="5501" y="15824"/>
                  </a:cubicBezTo>
                  <a:cubicBezTo>
                    <a:pt x="5132" y="15526"/>
                    <a:pt x="4787" y="15181"/>
                    <a:pt x="4477" y="14800"/>
                  </a:cubicBezTo>
                  <a:cubicBezTo>
                    <a:pt x="4445" y="14760"/>
                    <a:pt x="4401" y="14736"/>
                    <a:pt x="4355" y="14736"/>
                  </a:cubicBezTo>
                  <a:cubicBezTo>
                    <a:pt x="4332" y="14736"/>
                    <a:pt x="4310" y="14741"/>
                    <a:pt x="4287" y="14752"/>
                  </a:cubicBezTo>
                  <a:lnTo>
                    <a:pt x="1929" y="15681"/>
                  </a:lnTo>
                  <a:lnTo>
                    <a:pt x="1382" y="14729"/>
                  </a:lnTo>
                  <a:lnTo>
                    <a:pt x="3370" y="13157"/>
                  </a:lnTo>
                  <a:cubicBezTo>
                    <a:pt x="3418" y="13109"/>
                    <a:pt x="3441" y="13038"/>
                    <a:pt x="3418" y="12966"/>
                  </a:cubicBezTo>
                  <a:cubicBezTo>
                    <a:pt x="3239" y="12514"/>
                    <a:pt x="3108" y="12038"/>
                    <a:pt x="3037" y="11562"/>
                  </a:cubicBezTo>
                  <a:cubicBezTo>
                    <a:pt x="3025" y="11490"/>
                    <a:pt x="3001" y="11431"/>
                    <a:pt x="2929" y="11419"/>
                  </a:cubicBezTo>
                  <a:lnTo>
                    <a:pt x="453" y="11050"/>
                  </a:lnTo>
                  <a:lnTo>
                    <a:pt x="453" y="9954"/>
                  </a:lnTo>
                  <a:lnTo>
                    <a:pt x="2929" y="9585"/>
                  </a:lnTo>
                  <a:cubicBezTo>
                    <a:pt x="3001" y="9573"/>
                    <a:pt x="3048" y="9514"/>
                    <a:pt x="3048" y="9442"/>
                  </a:cubicBezTo>
                  <a:cubicBezTo>
                    <a:pt x="3132" y="8966"/>
                    <a:pt x="3251" y="8502"/>
                    <a:pt x="3418" y="8037"/>
                  </a:cubicBezTo>
                  <a:cubicBezTo>
                    <a:pt x="3453" y="7966"/>
                    <a:pt x="3429" y="7894"/>
                    <a:pt x="3370" y="7847"/>
                  </a:cubicBezTo>
                  <a:lnTo>
                    <a:pt x="1382" y="6275"/>
                  </a:lnTo>
                  <a:lnTo>
                    <a:pt x="1929" y="5335"/>
                  </a:lnTo>
                  <a:lnTo>
                    <a:pt x="4287" y="6251"/>
                  </a:lnTo>
                  <a:cubicBezTo>
                    <a:pt x="4310" y="6263"/>
                    <a:pt x="4332" y="6268"/>
                    <a:pt x="4355" y="6268"/>
                  </a:cubicBezTo>
                  <a:cubicBezTo>
                    <a:pt x="4401" y="6268"/>
                    <a:pt x="4445" y="6244"/>
                    <a:pt x="4477" y="6204"/>
                  </a:cubicBezTo>
                  <a:cubicBezTo>
                    <a:pt x="4787" y="5835"/>
                    <a:pt x="5132" y="5477"/>
                    <a:pt x="5501" y="5180"/>
                  </a:cubicBezTo>
                  <a:cubicBezTo>
                    <a:pt x="5561" y="5132"/>
                    <a:pt x="5584" y="5049"/>
                    <a:pt x="5549" y="4989"/>
                  </a:cubicBezTo>
                  <a:lnTo>
                    <a:pt x="4632" y="2632"/>
                  </a:lnTo>
                  <a:lnTo>
                    <a:pt x="5573" y="2084"/>
                  </a:lnTo>
                  <a:close/>
                  <a:moveTo>
                    <a:pt x="8954" y="1"/>
                  </a:moveTo>
                  <a:cubicBezTo>
                    <a:pt x="8859" y="1"/>
                    <a:pt x="8787" y="72"/>
                    <a:pt x="8787" y="167"/>
                  </a:cubicBezTo>
                  <a:lnTo>
                    <a:pt x="8787" y="1977"/>
                  </a:lnTo>
                  <a:lnTo>
                    <a:pt x="8573" y="3430"/>
                  </a:lnTo>
                  <a:cubicBezTo>
                    <a:pt x="8156" y="3501"/>
                    <a:pt x="7740" y="3620"/>
                    <a:pt x="7335" y="3763"/>
                  </a:cubicBezTo>
                  <a:lnTo>
                    <a:pt x="5739" y="1763"/>
                  </a:lnTo>
                  <a:cubicBezTo>
                    <a:pt x="5709" y="1725"/>
                    <a:pt x="5660" y="1702"/>
                    <a:pt x="5610" y="1702"/>
                  </a:cubicBezTo>
                  <a:cubicBezTo>
                    <a:pt x="5581" y="1702"/>
                    <a:pt x="5551" y="1709"/>
                    <a:pt x="5525" y="1727"/>
                  </a:cubicBezTo>
                  <a:lnTo>
                    <a:pt x="4334" y="2418"/>
                  </a:lnTo>
                  <a:cubicBezTo>
                    <a:pt x="4263" y="2453"/>
                    <a:pt x="4239" y="2537"/>
                    <a:pt x="4263" y="2620"/>
                  </a:cubicBezTo>
                  <a:lnTo>
                    <a:pt x="5203" y="5001"/>
                  </a:lnTo>
                  <a:cubicBezTo>
                    <a:pt x="4870" y="5275"/>
                    <a:pt x="4572" y="5573"/>
                    <a:pt x="4299" y="5906"/>
                  </a:cubicBezTo>
                  <a:lnTo>
                    <a:pt x="1917" y="4965"/>
                  </a:lnTo>
                  <a:cubicBezTo>
                    <a:pt x="1897" y="4960"/>
                    <a:pt x="1876" y="4957"/>
                    <a:pt x="1856" y="4957"/>
                  </a:cubicBezTo>
                  <a:cubicBezTo>
                    <a:pt x="1795" y="4957"/>
                    <a:pt x="1742" y="4983"/>
                    <a:pt x="1715" y="5037"/>
                  </a:cubicBezTo>
                  <a:lnTo>
                    <a:pt x="1024" y="6228"/>
                  </a:lnTo>
                  <a:cubicBezTo>
                    <a:pt x="977" y="6299"/>
                    <a:pt x="1001" y="6394"/>
                    <a:pt x="1060" y="6442"/>
                  </a:cubicBezTo>
                  <a:lnTo>
                    <a:pt x="3060" y="8037"/>
                  </a:lnTo>
                  <a:cubicBezTo>
                    <a:pt x="2917" y="8442"/>
                    <a:pt x="2798" y="8859"/>
                    <a:pt x="2727" y="9276"/>
                  </a:cubicBezTo>
                  <a:lnTo>
                    <a:pt x="179" y="9645"/>
                  </a:lnTo>
                  <a:cubicBezTo>
                    <a:pt x="96" y="9668"/>
                    <a:pt x="0" y="9728"/>
                    <a:pt x="0" y="9811"/>
                  </a:cubicBezTo>
                  <a:lnTo>
                    <a:pt x="0" y="11192"/>
                  </a:lnTo>
                  <a:cubicBezTo>
                    <a:pt x="0" y="11276"/>
                    <a:pt x="96" y="11335"/>
                    <a:pt x="179" y="11359"/>
                  </a:cubicBezTo>
                  <a:lnTo>
                    <a:pt x="2715" y="11728"/>
                  </a:lnTo>
                  <a:cubicBezTo>
                    <a:pt x="2787" y="12157"/>
                    <a:pt x="2906" y="12562"/>
                    <a:pt x="3060" y="12966"/>
                  </a:cubicBezTo>
                  <a:lnTo>
                    <a:pt x="1060" y="14562"/>
                  </a:lnTo>
                  <a:cubicBezTo>
                    <a:pt x="1001" y="14609"/>
                    <a:pt x="977" y="14705"/>
                    <a:pt x="1024" y="14776"/>
                  </a:cubicBezTo>
                  <a:lnTo>
                    <a:pt x="1715" y="15967"/>
                  </a:lnTo>
                  <a:cubicBezTo>
                    <a:pt x="1741" y="16019"/>
                    <a:pt x="1793" y="16052"/>
                    <a:pt x="1851" y="16052"/>
                  </a:cubicBezTo>
                  <a:cubicBezTo>
                    <a:pt x="1873" y="16052"/>
                    <a:pt x="1895" y="16048"/>
                    <a:pt x="1917" y="16038"/>
                  </a:cubicBezTo>
                  <a:lnTo>
                    <a:pt x="4299" y="15098"/>
                  </a:lnTo>
                  <a:cubicBezTo>
                    <a:pt x="4572" y="15431"/>
                    <a:pt x="4882" y="15741"/>
                    <a:pt x="5203" y="16003"/>
                  </a:cubicBezTo>
                  <a:lnTo>
                    <a:pt x="4263" y="18384"/>
                  </a:lnTo>
                  <a:cubicBezTo>
                    <a:pt x="4239" y="18467"/>
                    <a:pt x="4263" y="18550"/>
                    <a:pt x="4334" y="18586"/>
                  </a:cubicBezTo>
                  <a:lnTo>
                    <a:pt x="5525" y="19277"/>
                  </a:lnTo>
                  <a:cubicBezTo>
                    <a:pt x="5551" y="19294"/>
                    <a:pt x="5581" y="19302"/>
                    <a:pt x="5610" y="19302"/>
                  </a:cubicBezTo>
                  <a:cubicBezTo>
                    <a:pt x="5660" y="19302"/>
                    <a:pt x="5709" y="19279"/>
                    <a:pt x="5739" y="19241"/>
                  </a:cubicBezTo>
                  <a:lnTo>
                    <a:pt x="7335" y="17241"/>
                  </a:lnTo>
                  <a:cubicBezTo>
                    <a:pt x="7728" y="17384"/>
                    <a:pt x="8144" y="17503"/>
                    <a:pt x="8573" y="17574"/>
                  </a:cubicBezTo>
                  <a:lnTo>
                    <a:pt x="8954" y="20098"/>
                  </a:lnTo>
                  <a:cubicBezTo>
                    <a:pt x="8966" y="20182"/>
                    <a:pt x="9025" y="20229"/>
                    <a:pt x="9109" y="20229"/>
                  </a:cubicBezTo>
                  <a:lnTo>
                    <a:pt x="10490" y="20229"/>
                  </a:lnTo>
                  <a:cubicBezTo>
                    <a:pt x="10573" y="20229"/>
                    <a:pt x="10645" y="20182"/>
                    <a:pt x="10657" y="20098"/>
                  </a:cubicBezTo>
                  <a:lnTo>
                    <a:pt x="11038" y="17574"/>
                  </a:lnTo>
                  <a:cubicBezTo>
                    <a:pt x="11454" y="17503"/>
                    <a:pt x="11871" y="17384"/>
                    <a:pt x="12264" y="17241"/>
                  </a:cubicBezTo>
                  <a:lnTo>
                    <a:pt x="13859" y="19241"/>
                  </a:lnTo>
                  <a:cubicBezTo>
                    <a:pt x="13889" y="19279"/>
                    <a:pt x="13939" y="19302"/>
                    <a:pt x="13989" y="19302"/>
                  </a:cubicBezTo>
                  <a:cubicBezTo>
                    <a:pt x="14018" y="19302"/>
                    <a:pt x="14047" y="19294"/>
                    <a:pt x="14074" y="19277"/>
                  </a:cubicBezTo>
                  <a:lnTo>
                    <a:pt x="15264" y="18586"/>
                  </a:lnTo>
                  <a:cubicBezTo>
                    <a:pt x="15336" y="18550"/>
                    <a:pt x="15371" y="18467"/>
                    <a:pt x="15336" y="18384"/>
                  </a:cubicBezTo>
                  <a:lnTo>
                    <a:pt x="14395" y="16003"/>
                  </a:lnTo>
                  <a:cubicBezTo>
                    <a:pt x="14728" y="15741"/>
                    <a:pt x="15026" y="15431"/>
                    <a:pt x="15312" y="15098"/>
                  </a:cubicBezTo>
                  <a:lnTo>
                    <a:pt x="17681" y="16038"/>
                  </a:lnTo>
                  <a:cubicBezTo>
                    <a:pt x="17702" y="16044"/>
                    <a:pt x="17723" y="16047"/>
                    <a:pt x="17743" y="16047"/>
                  </a:cubicBezTo>
                  <a:cubicBezTo>
                    <a:pt x="17803" y="16047"/>
                    <a:pt x="17857" y="16020"/>
                    <a:pt x="17884" y="15967"/>
                  </a:cubicBezTo>
                  <a:lnTo>
                    <a:pt x="18574" y="14776"/>
                  </a:lnTo>
                  <a:cubicBezTo>
                    <a:pt x="18622" y="14705"/>
                    <a:pt x="18598" y="14609"/>
                    <a:pt x="18538" y="14562"/>
                  </a:cubicBezTo>
                  <a:lnTo>
                    <a:pt x="16538" y="12966"/>
                  </a:lnTo>
                  <a:cubicBezTo>
                    <a:pt x="16681" y="12574"/>
                    <a:pt x="16800" y="12157"/>
                    <a:pt x="16872" y="11728"/>
                  </a:cubicBezTo>
                  <a:lnTo>
                    <a:pt x="19384" y="11359"/>
                  </a:lnTo>
                  <a:cubicBezTo>
                    <a:pt x="19455" y="11335"/>
                    <a:pt x="19503" y="11276"/>
                    <a:pt x="19503" y="11192"/>
                  </a:cubicBezTo>
                  <a:lnTo>
                    <a:pt x="19503" y="9811"/>
                  </a:lnTo>
                  <a:cubicBezTo>
                    <a:pt x="19503" y="9728"/>
                    <a:pt x="19455" y="9657"/>
                    <a:pt x="19384" y="9645"/>
                  </a:cubicBezTo>
                  <a:lnTo>
                    <a:pt x="16860" y="9276"/>
                  </a:lnTo>
                  <a:cubicBezTo>
                    <a:pt x="16788" y="8847"/>
                    <a:pt x="16681" y="8418"/>
                    <a:pt x="16538" y="8013"/>
                  </a:cubicBezTo>
                  <a:lnTo>
                    <a:pt x="17610" y="7144"/>
                  </a:lnTo>
                  <a:lnTo>
                    <a:pt x="19158" y="7144"/>
                  </a:lnTo>
                  <a:cubicBezTo>
                    <a:pt x="19253" y="7144"/>
                    <a:pt x="19360" y="7109"/>
                    <a:pt x="19360" y="7013"/>
                  </a:cubicBezTo>
                  <a:lnTo>
                    <a:pt x="19360" y="167"/>
                  </a:lnTo>
                  <a:cubicBezTo>
                    <a:pt x="19360" y="72"/>
                    <a:pt x="19253" y="1"/>
                    <a:pt x="1915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17;p43">
              <a:extLst>
                <a:ext uri="{FF2B5EF4-FFF2-40B4-BE49-F238E27FC236}">
                  <a16:creationId xmlns:a16="http://schemas.microsoft.com/office/drawing/2014/main" id="{FEE837B8-2D56-988D-ADDE-D9CA2D23BED9}"/>
                </a:ext>
              </a:extLst>
            </p:cNvPr>
            <p:cNvSpPr/>
            <p:nvPr/>
          </p:nvSpPr>
          <p:spPr>
            <a:xfrm>
              <a:off x="4388604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2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2" y="2053"/>
                    <a:pt x="12807" y="324"/>
                    <a:pt x="17229" y="324"/>
                  </a:cubicBezTo>
                  <a:cubicBezTo>
                    <a:pt x="21420" y="324"/>
                    <a:pt x="25618" y="1877"/>
                    <a:pt x="28874" y="5000"/>
                  </a:cubicBezTo>
                  <a:cubicBezTo>
                    <a:pt x="34398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" name="Google Shape;2420;p43">
            <a:extLst>
              <a:ext uri="{FF2B5EF4-FFF2-40B4-BE49-F238E27FC236}">
                <a16:creationId xmlns:a16="http://schemas.microsoft.com/office/drawing/2014/main" id="{1FCE51F0-9155-4032-A5A1-82CE3E712962}"/>
              </a:ext>
            </a:extLst>
          </p:cNvPr>
          <p:cNvGrpSpPr/>
          <p:nvPr/>
        </p:nvGrpSpPr>
        <p:grpSpPr>
          <a:xfrm>
            <a:off x="7033323" y="1282261"/>
            <a:ext cx="2983036" cy="1954641"/>
            <a:chOff x="6235955" y="1531650"/>
            <a:chExt cx="2039973" cy="1435695"/>
          </a:xfrm>
        </p:grpSpPr>
        <p:sp>
          <p:nvSpPr>
            <p:cNvPr id="67" name="Google Shape;2421;p43">
              <a:extLst>
                <a:ext uri="{FF2B5EF4-FFF2-40B4-BE49-F238E27FC236}">
                  <a16:creationId xmlns:a16="http://schemas.microsoft.com/office/drawing/2014/main" id="{7F283DFD-2E8F-EC0B-29DB-59ECCF2FEA5A}"/>
                </a:ext>
              </a:extLst>
            </p:cNvPr>
            <p:cNvSpPr/>
            <p:nvPr/>
          </p:nvSpPr>
          <p:spPr>
            <a:xfrm>
              <a:off x="6235955" y="2625225"/>
              <a:ext cx="2039973" cy="34212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0722" y="10621"/>
                  </a:lnTo>
                  <a:cubicBezTo>
                    <a:pt x="62901" y="10621"/>
                    <a:pt x="64699" y="8228"/>
                    <a:pt x="64699" y="5311"/>
                  </a:cubicBezTo>
                  <a:cubicBezTo>
                    <a:pt x="64699" y="2382"/>
                    <a:pt x="62901" y="1"/>
                    <a:pt x="6072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Multimodal Intelligence</a:t>
              </a:r>
              <a:endParaRPr sz="1500" b="1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8" name="Google Shape;2422;p43">
              <a:extLst>
                <a:ext uri="{FF2B5EF4-FFF2-40B4-BE49-F238E27FC236}">
                  <a16:creationId xmlns:a16="http://schemas.microsoft.com/office/drawing/2014/main" id="{52FF9629-DD13-ED47-1023-18CE86016C42}"/>
                </a:ext>
              </a:extLst>
            </p:cNvPr>
            <p:cNvSpPr/>
            <p:nvPr/>
          </p:nvSpPr>
          <p:spPr>
            <a:xfrm>
              <a:off x="64727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8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8" y="8120"/>
                  </a:cubicBezTo>
                  <a:cubicBezTo>
                    <a:pt x="3986" y="8174"/>
                    <a:pt x="4067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4" y="3417"/>
                    <a:pt x="13276" y="762"/>
                    <a:pt x="19074" y="762"/>
                  </a:cubicBezTo>
                  <a:cubicBezTo>
                    <a:pt x="29183" y="762"/>
                    <a:pt x="37398" y="8978"/>
                    <a:pt x="37398" y="19074"/>
                  </a:cubicBezTo>
                  <a:cubicBezTo>
                    <a:pt x="37398" y="29183"/>
                    <a:pt x="29183" y="37398"/>
                    <a:pt x="19074" y="37398"/>
                  </a:cubicBezTo>
                  <a:cubicBezTo>
                    <a:pt x="8978" y="37398"/>
                    <a:pt x="762" y="29183"/>
                    <a:pt x="762" y="19074"/>
                  </a:cubicBezTo>
                  <a:cubicBezTo>
                    <a:pt x="762" y="18872"/>
                    <a:pt x="584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49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23;p43">
              <a:extLst>
                <a:ext uri="{FF2B5EF4-FFF2-40B4-BE49-F238E27FC236}">
                  <a16:creationId xmlns:a16="http://schemas.microsoft.com/office/drawing/2014/main" id="{FC413E74-A600-C973-AF3B-C424B17065F9}"/>
                </a:ext>
              </a:extLst>
            </p:cNvPr>
            <p:cNvSpPr/>
            <p:nvPr/>
          </p:nvSpPr>
          <p:spPr>
            <a:xfrm>
              <a:off x="694002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39;p43">
              <a:extLst>
                <a:ext uri="{FF2B5EF4-FFF2-40B4-BE49-F238E27FC236}">
                  <a16:creationId xmlns:a16="http://schemas.microsoft.com/office/drawing/2014/main" id="{ABB60F29-358D-DF2D-E15B-FDD42AC1F5A9}"/>
                </a:ext>
              </a:extLst>
            </p:cNvPr>
            <p:cNvSpPr/>
            <p:nvPr/>
          </p:nvSpPr>
          <p:spPr>
            <a:xfrm>
              <a:off x="651882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4" y="0"/>
                  </a:moveTo>
                  <a:cubicBezTo>
                    <a:pt x="12720" y="0"/>
                    <a:pt x="8225" y="1761"/>
                    <a:pt x="4871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8" y="2053"/>
                    <a:pt x="12812" y="324"/>
                    <a:pt x="17233" y="324"/>
                  </a:cubicBezTo>
                  <a:cubicBezTo>
                    <a:pt x="21423" y="324"/>
                    <a:pt x="25618" y="1877"/>
                    <a:pt x="28874" y="5000"/>
                  </a:cubicBezTo>
                  <a:cubicBezTo>
                    <a:pt x="34410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2383;p43">
            <a:extLst>
              <a:ext uri="{FF2B5EF4-FFF2-40B4-BE49-F238E27FC236}">
                <a16:creationId xmlns:a16="http://schemas.microsoft.com/office/drawing/2014/main" id="{3465A0C6-E070-9365-E5C6-AF1EF555A384}"/>
              </a:ext>
            </a:extLst>
          </p:cNvPr>
          <p:cNvSpPr txBox="1"/>
          <p:nvPr/>
        </p:nvSpPr>
        <p:spPr>
          <a:xfrm>
            <a:off x="4732367" y="3236902"/>
            <a:ext cx="1980236" cy="584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Foundation Models </a:t>
            </a:r>
            <a:endParaRPr sz="1500" b="1" dirty="0">
              <a:solidFill>
                <a:srgbClr val="434343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91" name="Google Shape;2383;p43">
            <a:extLst>
              <a:ext uri="{FF2B5EF4-FFF2-40B4-BE49-F238E27FC236}">
                <a16:creationId xmlns:a16="http://schemas.microsoft.com/office/drawing/2014/main" id="{162CDDA4-C794-8DC5-CF64-16A5B2FA4F5A}"/>
              </a:ext>
            </a:extLst>
          </p:cNvPr>
          <p:cNvSpPr txBox="1"/>
          <p:nvPr/>
        </p:nvSpPr>
        <p:spPr>
          <a:xfrm>
            <a:off x="7287889" y="3236901"/>
            <a:ext cx="1980236" cy="584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34343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MLLMs</a:t>
            </a:r>
            <a:endParaRPr sz="1500" b="1" dirty="0">
              <a:solidFill>
                <a:srgbClr val="434343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92" name="Google Shape;2382;p43">
            <a:extLst>
              <a:ext uri="{FF2B5EF4-FFF2-40B4-BE49-F238E27FC236}">
                <a16:creationId xmlns:a16="http://schemas.microsoft.com/office/drawing/2014/main" id="{2DF4A622-6145-AB3F-BD64-5782FB569A2E}"/>
              </a:ext>
            </a:extLst>
          </p:cNvPr>
          <p:cNvSpPr txBox="1"/>
          <p:nvPr/>
        </p:nvSpPr>
        <p:spPr>
          <a:xfrm>
            <a:off x="4406147" y="3821784"/>
            <a:ext cx="2748175" cy="227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2020:</a:t>
            </a:r>
          </a:p>
          <a:p>
            <a:pPr lvl="0"/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GPT-3 – Decoder only &amp; Text only</a:t>
            </a:r>
          </a:p>
          <a:p>
            <a:pPr lvl="0"/>
            <a:endParaRPr lang="en-US" sz="1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2021:</a:t>
            </a:r>
          </a:p>
          <a:p>
            <a:pPr lvl="0"/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CLIP – Dual Encoder &amp; Text + vision</a:t>
            </a:r>
          </a:p>
          <a:p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DALL.E – Decoder only &amp; Vision to text</a:t>
            </a:r>
            <a:endParaRPr lang="en" sz="1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" sz="1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2022:</a:t>
            </a:r>
          </a:p>
          <a:p>
            <a:pPr lvl="0"/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PaLM – Decoder only &amp; Text only</a:t>
            </a:r>
          </a:p>
          <a:p>
            <a:pPr lvl="0"/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GPT-3.5: Decoder only &amp; Text only</a:t>
            </a:r>
          </a:p>
          <a:p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ChatGPT: Decoder only &amp; Text only</a:t>
            </a:r>
          </a:p>
          <a:p>
            <a:endParaRPr lang="en-US" sz="1200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endParaRPr lang="en" sz="1200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/>
            <a:endParaRPr lang="en-US" sz="1200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/>
            <a:endParaRPr sz="1200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93" name="Google Shape;2382;p43">
            <a:extLst>
              <a:ext uri="{FF2B5EF4-FFF2-40B4-BE49-F238E27FC236}">
                <a16:creationId xmlns:a16="http://schemas.microsoft.com/office/drawing/2014/main" id="{FF00C786-84B7-BD0B-D13A-5C232E6ED0AE}"/>
              </a:ext>
            </a:extLst>
          </p:cNvPr>
          <p:cNvSpPr txBox="1"/>
          <p:nvPr/>
        </p:nvSpPr>
        <p:spPr>
          <a:xfrm>
            <a:off x="7148822" y="3821784"/>
            <a:ext cx="2983036" cy="227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2023:</a:t>
            </a:r>
          </a:p>
          <a:p>
            <a:pPr lvl="0"/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GPT-4</a:t>
            </a:r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– Decoder only &amp; Text + Vision</a:t>
            </a:r>
          </a:p>
          <a:p>
            <a:pPr lvl="0"/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MiniGPT-4 – Decoder only &amp; Text + Vision</a:t>
            </a:r>
          </a:p>
          <a:p>
            <a:pPr lvl="0"/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LLaVA </a:t>
            </a:r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– Decoder only &amp; Text + Vision</a:t>
            </a:r>
          </a:p>
          <a:p>
            <a:pPr lvl="0"/>
            <a:endParaRPr lang="en-US" sz="1200" b="1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lvl="0"/>
            <a:r>
              <a:rPr lang="en-US" sz="1200" b="1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2024:</a:t>
            </a:r>
          </a:p>
          <a:p>
            <a:pPr lvl="0"/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Gemini 1 – Encoder–Decoder &amp; Multimodal</a:t>
            </a:r>
          </a:p>
          <a:p>
            <a:pPr lvl="0"/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GPT-4o </a:t>
            </a:r>
            <a:r>
              <a:rPr lang="en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– Decoder only &amp; </a:t>
            </a:r>
            <a:r>
              <a:rPr lang="en-US" sz="1200" dirty="0">
                <a:solidFill>
                  <a:srgbClr val="434343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Multimodal</a:t>
            </a:r>
          </a:p>
          <a:p>
            <a:pPr lvl="0"/>
            <a:endParaRPr sz="1200" dirty="0">
              <a:solidFill>
                <a:srgbClr val="434343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95" name="Graphic 94" descr="Brain in head with solid fill">
            <a:extLst>
              <a:ext uri="{FF2B5EF4-FFF2-40B4-BE49-F238E27FC236}">
                <a16:creationId xmlns:a16="http://schemas.microsoft.com/office/drawing/2014/main" id="{DF92E9BD-137D-F504-0F1E-8CB11EF70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6856" y="1696350"/>
            <a:ext cx="572335" cy="572335"/>
          </a:xfrm>
          <a:prstGeom prst="rect">
            <a:avLst/>
          </a:prstGeom>
        </p:spPr>
      </p:pic>
      <p:pic>
        <p:nvPicPr>
          <p:cNvPr id="97" name="Graphic 96" descr="Chat bubble outline">
            <a:extLst>
              <a:ext uri="{FF2B5EF4-FFF2-40B4-BE49-F238E27FC236}">
                <a16:creationId xmlns:a16="http://schemas.microsoft.com/office/drawing/2014/main" id="{2BF92A4D-D7C7-5194-BAC7-3D4A4578B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6889" y="1809078"/>
            <a:ext cx="362607" cy="362607"/>
          </a:xfrm>
          <a:prstGeom prst="rect">
            <a:avLst/>
          </a:prstGeom>
        </p:spPr>
      </p:pic>
      <p:pic>
        <p:nvPicPr>
          <p:cNvPr id="99" name="Graphic 98" descr="Image outline">
            <a:extLst>
              <a:ext uri="{FF2B5EF4-FFF2-40B4-BE49-F238E27FC236}">
                <a16:creationId xmlns:a16="http://schemas.microsoft.com/office/drawing/2014/main" id="{999FF633-DEC8-8AA4-CE2B-5FB07757A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1575" y="1385487"/>
            <a:ext cx="362607" cy="362607"/>
          </a:xfrm>
          <a:prstGeom prst="rect">
            <a:avLst/>
          </a:prstGeom>
        </p:spPr>
      </p:pic>
      <p:pic>
        <p:nvPicPr>
          <p:cNvPr id="101" name="Graphic 100" descr="Volume outline">
            <a:extLst>
              <a:ext uri="{FF2B5EF4-FFF2-40B4-BE49-F238E27FC236}">
                <a16:creationId xmlns:a16="http://schemas.microsoft.com/office/drawing/2014/main" id="{D0A69440-DC90-40B1-A126-E9A0A38A2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9191" y="1826981"/>
            <a:ext cx="362607" cy="3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1AF0-BFE4-50B6-8D60-0459E885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DBBF9-55EB-83DD-F91C-00310A90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TITLE-ABS-KEY ( "large language model" OR "LLM" OR "LLM-based" OR "GPT" OR "ChatGPT" OR "vision language model" OR "VLM" OR "multimodal AI" OR "multimodal language model" OR "Generative AI" OR "Generative models" ) AND TITLE-ABS-KEY ( "construction" OR "construction management" OR "construction industry" OR "construction automation" ) AND PUBYEAR &gt; 2021 AND PUBYEAR &lt; 2026 AND ( LIMIT-TO ( SUBJAREA , "ENGI" ) ) AND ( LIMIT-TO ( LANGUAGE , "English" ) ) AND ( LIMIT-TO ( DOCTYPE , "</a:t>
            </a:r>
            <a:r>
              <a:rPr lang="en-US" dirty="0" err="1"/>
              <a:t>ar</a:t>
            </a:r>
            <a:r>
              <a:rPr lang="en-US" dirty="0"/>
              <a:t>" ) OR LIMIT-TO ( DOCTYPE , "cp" ) ) AND ( LIMIT-TO ( SRCTYPE , "j" ) OR LIMIT-TO ( SRCTYPE , "p" ) )</a:t>
            </a:r>
          </a:p>
        </p:txBody>
      </p:sp>
    </p:spTree>
    <p:extLst>
      <p:ext uri="{BB962C8B-B14F-4D97-AF65-F5344CB8AC3E}">
        <p14:creationId xmlns:p14="http://schemas.microsoft.com/office/powerpoint/2010/main" val="263510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709</Words>
  <Application>Microsoft Macintosh PowerPoint</Application>
  <PresentationFormat>Widescreen</PresentationFormat>
  <Paragraphs>178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Fira Sans Extra Condensed Medium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Scopus</vt:lpstr>
      <vt:lpstr>Scopus – resulted in 418 initial list</vt:lpstr>
      <vt:lpstr>Web of Science </vt:lpstr>
      <vt:lpstr>Web of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aerfani</dc:creator>
  <cp:lastModifiedBy>aerfani</cp:lastModifiedBy>
  <cp:revision>44</cp:revision>
  <dcterms:created xsi:type="dcterms:W3CDTF">2025-03-25T00:37:46Z</dcterms:created>
  <dcterms:modified xsi:type="dcterms:W3CDTF">2025-08-02T22:52:19Z</dcterms:modified>
</cp:coreProperties>
</file>